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363" r:id="rId5"/>
    <p:sldId id="413" r:id="rId6"/>
    <p:sldId id="315" r:id="rId7"/>
    <p:sldId id="390" r:id="rId8"/>
    <p:sldId id="397" r:id="rId9"/>
    <p:sldId id="384" r:id="rId10"/>
    <p:sldId id="398" r:id="rId11"/>
    <p:sldId id="399" r:id="rId12"/>
    <p:sldId id="400" r:id="rId13"/>
    <p:sldId id="401" r:id="rId14"/>
    <p:sldId id="402" r:id="rId15"/>
    <p:sldId id="403" r:id="rId16"/>
    <p:sldId id="404" r:id="rId17"/>
    <p:sldId id="405" r:id="rId18"/>
    <p:sldId id="406" r:id="rId19"/>
    <p:sldId id="407" r:id="rId20"/>
    <p:sldId id="408" r:id="rId21"/>
    <p:sldId id="409" r:id="rId22"/>
    <p:sldId id="410" r:id="rId23"/>
    <p:sldId id="411" r:id="rId24"/>
    <p:sldId id="412" r:id="rId25"/>
    <p:sldId id="395" r:id="rId26"/>
    <p:sldId id="359"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z, Jillian - ETA" initials="MJ-E" lastIdx="2" clrIdx="0"/>
  <p:cmAuthor id="1" name="Bernt, Matthew - SOL" initials="MB" lastIdx="4" clrIdx="1"/>
  <p:cmAuthor id="2" name="Carr, Debra A - ETA" initials="CDA-E" lastIdx="12" clrIdx="2">
    <p:extLst>
      <p:ext uri="{19B8F6BF-5375-455C-9EA6-DF929625EA0E}">
        <p15:presenceInfo xmlns:p15="http://schemas.microsoft.com/office/powerpoint/2012/main" userId="S-1-5-21-2522062978-2635407418-847139880-69761" providerId="AD"/>
      </p:ext>
    </p:extLst>
  </p:cmAuthor>
  <p:cmAuthor id="3" name="Fichter, Stephanie A - ETA" initials="FSA-E" lastIdx="4" clrIdx="3">
    <p:extLst>
      <p:ext uri="{19B8F6BF-5375-455C-9EA6-DF929625EA0E}">
        <p15:presenceInfo xmlns:p15="http://schemas.microsoft.com/office/powerpoint/2012/main" userId="S-1-5-21-2522062978-2635407418-847139880-40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54" autoAdjust="0"/>
    <p:restoredTop sz="83068" autoAdjust="0"/>
  </p:normalViewPr>
  <p:slideViewPr>
    <p:cSldViewPr>
      <p:cViewPr varScale="1">
        <p:scale>
          <a:sx n="95" d="100"/>
          <a:sy n="95" d="100"/>
        </p:scale>
        <p:origin x="3606" y="96"/>
      </p:cViewPr>
      <p:guideLst>
        <p:guide orient="horz" pos="2160"/>
        <p:guide pos="2880"/>
      </p:guideLst>
    </p:cSldViewPr>
  </p:slideViewPr>
  <p:notesTextViewPr>
    <p:cViewPr>
      <p:scale>
        <a:sx n="100" d="100"/>
        <a:sy n="100" d="100"/>
      </p:scale>
      <p:origin x="0" y="0"/>
    </p:cViewPr>
  </p:notesTextViewPr>
  <p:notesViewPr>
    <p:cSldViewPr>
      <p:cViewPr varScale="1">
        <p:scale>
          <a:sx n="62" d="100"/>
          <a:sy n="62" d="100"/>
        </p:scale>
        <p:origin x="-1878"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735" cy="464503"/>
          </a:xfrm>
          <a:prstGeom prst="rect">
            <a:avLst/>
          </a:prstGeom>
        </p:spPr>
        <p:txBody>
          <a:bodyPr vert="horz" lIns="91285" tIns="45642" rIns="91285" bIns="45642" rtlCol="0"/>
          <a:lstStyle>
            <a:lvl1pPr algn="l">
              <a:defRPr sz="1200"/>
            </a:lvl1pPr>
          </a:lstStyle>
          <a:p>
            <a:endParaRPr lang="en-US" dirty="0"/>
          </a:p>
        </p:txBody>
      </p:sp>
      <p:sp>
        <p:nvSpPr>
          <p:cNvPr id="3" name="Date Placeholder 2"/>
          <p:cNvSpPr>
            <a:spLocks noGrp="1"/>
          </p:cNvSpPr>
          <p:nvPr>
            <p:ph type="dt" sz="quarter" idx="1"/>
          </p:nvPr>
        </p:nvSpPr>
        <p:spPr>
          <a:xfrm>
            <a:off x="3971082" y="0"/>
            <a:ext cx="3037735" cy="464503"/>
          </a:xfrm>
          <a:prstGeom prst="rect">
            <a:avLst/>
          </a:prstGeom>
        </p:spPr>
        <p:txBody>
          <a:bodyPr vert="horz" lIns="91285" tIns="45642" rIns="91285" bIns="45642" rtlCol="0"/>
          <a:lstStyle>
            <a:lvl1pPr algn="r">
              <a:defRPr sz="1200"/>
            </a:lvl1pPr>
          </a:lstStyle>
          <a:p>
            <a:fld id="{54D51E39-E5B4-4BF5-83DF-669636AD9148}" type="datetimeFigureOut">
              <a:rPr lang="en-US" smtClean="0"/>
              <a:t>12/16/2020</a:t>
            </a:fld>
            <a:endParaRPr lang="en-US" dirty="0"/>
          </a:p>
        </p:txBody>
      </p:sp>
      <p:sp>
        <p:nvSpPr>
          <p:cNvPr id="4" name="Footer Placeholder 3"/>
          <p:cNvSpPr>
            <a:spLocks noGrp="1"/>
          </p:cNvSpPr>
          <p:nvPr>
            <p:ph type="ftr" sz="quarter" idx="2"/>
          </p:nvPr>
        </p:nvSpPr>
        <p:spPr>
          <a:xfrm>
            <a:off x="1" y="8830313"/>
            <a:ext cx="3037735" cy="464503"/>
          </a:xfrm>
          <a:prstGeom prst="rect">
            <a:avLst/>
          </a:prstGeom>
        </p:spPr>
        <p:txBody>
          <a:bodyPr vert="horz" lIns="91285" tIns="45642" rIns="91285" bIns="4564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082" y="8830313"/>
            <a:ext cx="3037735" cy="464503"/>
          </a:xfrm>
          <a:prstGeom prst="rect">
            <a:avLst/>
          </a:prstGeom>
        </p:spPr>
        <p:txBody>
          <a:bodyPr vert="horz" lIns="91285" tIns="45642" rIns="91285" bIns="45642" rtlCol="0" anchor="b"/>
          <a:lstStyle>
            <a:lvl1pPr algn="r">
              <a:defRPr sz="1200"/>
            </a:lvl1pPr>
          </a:lstStyle>
          <a:p>
            <a:fld id="{68D1E01C-7BCA-4F84-8F82-872648881B9D}" type="slidenum">
              <a:rPr lang="en-US" smtClean="0"/>
              <a:t>‹#›</a:t>
            </a:fld>
            <a:endParaRPr lang="en-US" dirty="0"/>
          </a:p>
        </p:txBody>
      </p:sp>
    </p:spTree>
    <p:extLst>
      <p:ext uri="{BB962C8B-B14F-4D97-AF65-F5344CB8AC3E}">
        <p14:creationId xmlns:p14="http://schemas.microsoft.com/office/powerpoint/2010/main" val="2408170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9" tIns="46579" rIns="93159" bIns="46579"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59" tIns="46579" rIns="93159" bIns="46579" rtlCol="0"/>
          <a:lstStyle>
            <a:lvl1pPr algn="r">
              <a:defRPr sz="1200"/>
            </a:lvl1pPr>
          </a:lstStyle>
          <a:p>
            <a:fld id="{B751A84B-396B-4EC4-8853-A52C9EB70715}" type="datetimeFigureOut">
              <a:rPr lang="en-US" smtClean="0"/>
              <a:pPr/>
              <a:t>12/16/2020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9" tIns="46579" rIns="93159" bIns="46579" rtlCol="0" anchor="ctr"/>
          <a:lstStyle/>
          <a:p>
            <a:endParaRPr lang="en-US" dirty="0"/>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3159" tIns="46579" rIns="93159" bIns="4657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9"/>
            <a:ext cx="3037840" cy="464820"/>
          </a:xfrm>
          <a:prstGeom prst="rect">
            <a:avLst/>
          </a:prstGeom>
        </p:spPr>
        <p:txBody>
          <a:bodyPr vert="horz" lIns="93159" tIns="46579" rIns="93159" bIns="465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9"/>
            <a:ext cx="3037840" cy="464820"/>
          </a:xfrm>
          <a:prstGeom prst="rect">
            <a:avLst/>
          </a:prstGeom>
        </p:spPr>
        <p:txBody>
          <a:bodyPr vert="horz" lIns="93159" tIns="46579" rIns="93159" bIns="46579" rtlCol="0" anchor="b"/>
          <a:lstStyle>
            <a:lvl1pPr algn="r">
              <a:defRPr sz="1200"/>
            </a:lvl1pPr>
          </a:lstStyle>
          <a:p>
            <a:fld id="{69134A93-E9B3-4B06-8851-6FA7AD15479B}" type="slidenum">
              <a:rPr lang="en-US" smtClean="0"/>
              <a:pPr/>
              <a:t>‹#›</a:t>
            </a:fld>
            <a:endParaRPr lang="en-US" dirty="0"/>
          </a:p>
        </p:txBody>
      </p:sp>
    </p:spTree>
    <p:extLst>
      <p:ext uri="{BB962C8B-B14F-4D97-AF65-F5344CB8AC3E}">
        <p14:creationId xmlns:p14="http://schemas.microsoft.com/office/powerpoint/2010/main" val="3915359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endParaRPr lang="en-US" baseline="0" dirty="0" smtClean="0"/>
          </a:p>
          <a:p>
            <a:pPr lvl="0">
              <a:buFont typeface="Arial" pitchFamily="34" charset="0"/>
              <a:buChar char="•"/>
            </a:pPr>
            <a:endParaRPr lang="en-US" dirty="0" smtClean="0"/>
          </a:p>
          <a:p>
            <a:pPr lvl="0">
              <a:buFont typeface="Arial"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69134A93-E9B3-4B06-8851-6FA7AD15479B}" type="slidenum">
              <a:rPr lang="en-US" smtClean="0"/>
              <a:pPr/>
              <a:t>1</a:t>
            </a:fld>
            <a:endParaRPr lang="en-US" dirty="0"/>
          </a:p>
        </p:txBody>
      </p:sp>
    </p:spTree>
    <p:extLst>
      <p:ext uri="{BB962C8B-B14F-4D97-AF65-F5344CB8AC3E}">
        <p14:creationId xmlns:p14="http://schemas.microsoft.com/office/powerpoint/2010/main" val="1076773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MICHELLE:</a:t>
            </a:r>
            <a:r>
              <a:rPr lang="en-US" baseline="0" dirty="0" smtClean="0"/>
              <a:t> </a:t>
            </a:r>
          </a:p>
          <a:p>
            <a:endParaRPr lang="en-US" baseline="0" dirty="0" smtClean="0"/>
          </a:p>
          <a:p>
            <a:r>
              <a:rPr lang="en-US" baseline="0" dirty="0" smtClean="0"/>
              <a:t>Thanks for joining today’s session to discuss the applicant criminal background check process. Before we get started, please note that this session will be recorded. For quick introductions, my name is Michelle Mills and I am your new POC in the Office of Job Corps’ policy, communication, and planning division providing programmatic and policy oversight of the grant.  I previously was working in the office of apprenticeship managing a grant portfolio of approximately $100 million, acquired experience also in the Department’s international bureau working on developing policy recommendations on labor compliance for multiple countries. I also have experience as a practicing attorney. I am thrilled  to provide support to this project and look forward to learning more about the great work you will do under this grant. </a:t>
            </a:r>
          </a:p>
          <a:p>
            <a:endParaRPr lang="en-US" baseline="0" dirty="0" smtClean="0"/>
          </a:p>
          <a:p>
            <a:r>
              <a:rPr lang="en-US" baseline="0" dirty="0" smtClean="0"/>
              <a:t>Today we have our experts from the regional operations and program integrity division to provide a training on the background check process so you can know what to expect and plan your timelines and action plans accordingly. Daunta Hall is our Physical Security Specialist and he and is team will walk us through the agenda and towards the end we will take questions. Feel free to also put questions in the chat. </a:t>
            </a:r>
          </a:p>
          <a:p>
            <a:endParaRPr lang="en-US" baseline="0" dirty="0" smtClean="0"/>
          </a:p>
          <a:p>
            <a:r>
              <a:rPr lang="en-US" baseline="0" dirty="0" smtClean="0"/>
              <a:t>Daunta, take it away. </a:t>
            </a:r>
          </a:p>
          <a:p>
            <a:endParaRPr lang="en-US" baseline="0" dirty="0" smtClean="0"/>
          </a:p>
          <a:p>
            <a:r>
              <a:rPr lang="en-US" baseline="0" dirty="0" smtClean="0"/>
              <a:t>Transition over to Daunta. </a:t>
            </a:r>
          </a:p>
        </p:txBody>
      </p:sp>
      <p:sp>
        <p:nvSpPr>
          <p:cNvPr id="4" name="Slide Number Placeholder 3"/>
          <p:cNvSpPr>
            <a:spLocks noGrp="1"/>
          </p:cNvSpPr>
          <p:nvPr>
            <p:ph type="sldNum" sz="quarter" idx="10"/>
          </p:nvPr>
        </p:nvSpPr>
        <p:spPr/>
        <p:txBody>
          <a:bodyPr/>
          <a:lstStyle/>
          <a:p>
            <a:fld id="{69134A93-E9B3-4B06-8851-6FA7AD15479B}" type="slidenum">
              <a:rPr lang="en-US" smtClean="0"/>
              <a:pPr/>
              <a:t>2</a:t>
            </a:fld>
            <a:endParaRPr lang="en-US" dirty="0"/>
          </a:p>
        </p:txBody>
      </p:sp>
    </p:spTree>
    <p:extLst>
      <p:ext uri="{BB962C8B-B14F-4D97-AF65-F5344CB8AC3E}">
        <p14:creationId xmlns:p14="http://schemas.microsoft.com/office/powerpoint/2010/main" val="832687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2937">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fld id="{69134A93-E9B3-4B06-8851-6FA7AD15479B}" type="slidenum">
              <a:rPr lang="en-US" smtClean="0"/>
              <a:pPr/>
              <a:t>3</a:t>
            </a:fld>
            <a:endParaRPr lang="en-US" dirty="0"/>
          </a:p>
        </p:txBody>
      </p:sp>
    </p:spTree>
    <p:extLst>
      <p:ext uri="{BB962C8B-B14F-4D97-AF65-F5344CB8AC3E}">
        <p14:creationId xmlns:p14="http://schemas.microsoft.com/office/powerpoint/2010/main" val="4222208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293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9134A93-E9B3-4B06-8851-6FA7AD15479B}" type="slidenum">
              <a:rPr lang="en-US" smtClean="0"/>
              <a:pPr/>
              <a:t>4</a:t>
            </a:fld>
            <a:endParaRPr lang="en-US" dirty="0"/>
          </a:p>
        </p:txBody>
      </p:sp>
    </p:spTree>
    <p:extLst>
      <p:ext uri="{BB962C8B-B14F-4D97-AF65-F5344CB8AC3E}">
        <p14:creationId xmlns:p14="http://schemas.microsoft.com/office/powerpoint/2010/main" val="2672393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defTabSz="912937">
              <a:buFont typeface="Arial" panose="020B0604020202020204" pitchFamily="34" charset="0"/>
              <a:buNone/>
              <a:defRPr/>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9134A93-E9B3-4B06-8851-6FA7AD15479B}" type="slidenum">
              <a:rPr lang="en-US" smtClean="0"/>
              <a:pPr/>
              <a:t>5</a:t>
            </a:fld>
            <a:endParaRPr lang="en-US" dirty="0"/>
          </a:p>
        </p:txBody>
      </p:sp>
    </p:spTree>
    <p:extLst>
      <p:ext uri="{BB962C8B-B14F-4D97-AF65-F5344CB8AC3E}">
        <p14:creationId xmlns:p14="http://schemas.microsoft.com/office/powerpoint/2010/main" val="2416840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9134A93-E9B3-4B06-8851-6FA7AD15479B}" type="slidenum">
              <a:rPr lang="en-US" smtClean="0"/>
              <a:pPr/>
              <a:t>6</a:t>
            </a:fld>
            <a:endParaRPr lang="en-US" dirty="0"/>
          </a:p>
        </p:txBody>
      </p:sp>
    </p:spTree>
    <p:extLst>
      <p:ext uri="{BB962C8B-B14F-4D97-AF65-F5344CB8AC3E}">
        <p14:creationId xmlns:p14="http://schemas.microsoft.com/office/powerpoint/2010/main" val="35243991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title.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1B849-3013-4B21-AA6F-494C4076BF42}" type="datetimeFigureOut">
              <a:rPr lang="en-US" smtClean="0"/>
              <a:pPr/>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17C9BE-5BBE-41F2-A39E-352A17C03A0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31B849-3013-4B21-AA6F-494C4076BF42}" type="datetimeFigureOut">
              <a:rPr lang="en-US" smtClean="0"/>
              <a:pPr/>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17C9BE-5BBE-41F2-A39E-352A17C03A0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31B849-3013-4B21-AA6F-494C4076BF42}" type="datetimeFigureOut">
              <a:rPr lang="en-US" smtClean="0"/>
              <a:pPr/>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17C9BE-5BBE-41F2-A39E-352A17C03A0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31B849-3013-4B21-AA6F-494C4076BF42}" type="datetimeFigureOut">
              <a:rPr lang="en-US" smtClean="0"/>
              <a:pPr/>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17C9BE-5BBE-41F2-A39E-352A17C03A0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31B849-3013-4B21-AA6F-494C4076BF42}" type="datetimeFigureOut">
              <a:rPr lang="en-US" smtClean="0"/>
              <a:pPr/>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17C9BE-5BBE-41F2-A39E-352A17C03A0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31B849-3013-4B21-AA6F-494C4076BF42}" type="datetimeFigureOut">
              <a:rPr lang="en-US" smtClean="0"/>
              <a:pPr/>
              <a:t>12/16/2020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17C9BE-5BBE-41F2-A39E-352A17C03A0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31B849-3013-4B21-AA6F-494C4076BF42}" type="datetimeFigureOut">
              <a:rPr lang="en-US" smtClean="0"/>
              <a:pPr/>
              <a:t>12/16/2020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F17C9BE-5BBE-41F2-A39E-352A17C03A0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31B849-3013-4B21-AA6F-494C4076BF42}" type="datetimeFigureOut">
              <a:rPr lang="en-US" smtClean="0"/>
              <a:pPr/>
              <a:t>12/16/2020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F17C9BE-5BBE-41F2-A39E-352A17C03A0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31B849-3013-4B21-AA6F-494C4076BF42}" type="datetimeFigureOut">
              <a:rPr lang="en-US" smtClean="0"/>
              <a:pPr/>
              <a:t>12/16/2020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F17C9BE-5BBE-41F2-A39E-352A17C03A0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31B849-3013-4B21-AA6F-494C4076BF42}" type="datetimeFigureOut">
              <a:rPr lang="en-US" smtClean="0"/>
              <a:pPr/>
              <a:t>12/16/2020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17C9BE-5BBE-41F2-A39E-352A17C03A0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31B849-3013-4B21-AA6F-494C4076BF42}" type="datetimeFigureOut">
              <a:rPr lang="en-US" smtClean="0"/>
              <a:pPr/>
              <a:t>12/16/2020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17C9BE-5BBE-41F2-A39E-352A17C03A0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ontent.jp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31B849-3013-4B21-AA6F-494C4076BF42}" type="datetimeFigureOut">
              <a:rPr lang="en-US" smtClean="0"/>
              <a:pPr/>
              <a:t>12/16/2020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17C9BE-5BBE-41F2-A39E-352A17C03A0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www.mybinc.com/"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mailto:OJC-PSS@dol.gov" TargetMode="External"/><Relationship Id="rId2" Type="http://schemas.openxmlformats.org/officeDocument/2006/relationships/hyperlink" Target="mailto:myb@mybinc.com"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mailto:Hall.Daunta.R@dol.gov" TargetMode="External"/><Relationship Id="rId2" Type="http://schemas.openxmlformats.org/officeDocument/2006/relationships/hyperlink" Target="mailto:OJC-PSS@dol.gov" TargetMode="External"/><Relationship Id="rId1" Type="http://schemas.openxmlformats.org/officeDocument/2006/relationships/slideLayout" Target="../slideLayouts/slideLayout2.xml"/><Relationship Id="rId4" Type="http://schemas.openxmlformats.org/officeDocument/2006/relationships/hyperlink" Target="mailto:Franklin.Cordenay.N@dol.gov"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www.mybinc.com/" TargetMode="Externa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76400"/>
            <a:ext cx="7924800" cy="2438400"/>
          </a:xfrm>
        </p:spPr>
        <p:txBody>
          <a:bodyPr>
            <a:normAutofit/>
          </a:bodyPr>
          <a:lstStyle/>
          <a:p>
            <a:r>
              <a:rPr lang="en-US" b="1" dirty="0" smtClean="0">
                <a:latin typeface="Calibri" panose="020F0502020204030204" pitchFamily="34" charset="0"/>
                <a:cs typeface="Calibri" panose="020F0502020204030204" pitchFamily="34" charset="0"/>
              </a:rPr>
              <a:t>Job Corps Scholars Applicant Background Check Process Training</a:t>
            </a:r>
            <a:endParaRPr lang="en-US" b="1" dirty="0">
              <a:latin typeface="Calibri" panose="020F0502020204030204" pitchFamily="34" charset="0"/>
              <a:cs typeface="Calibri" panose="020F0502020204030204" pitchFamily="34" charset="0"/>
            </a:endParaRPr>
          </a:p>
        </p:txBody>
      </p:sp>
      <p:sp>
        <p:nvSpPr>
          <p:cNvPr id="3" name="TextBox 2"/>
          <p:cNvSpPr txBox="1"/>
          <p:nvPr/>
        </p:nvSpPr>
        <p:spPr>
          <a:xfrm>
            <a:off x="304800" y="4191000"/>
            <a:ext cx="8382000" cy="461665"/>
          </a:xfrm>
          <a:prstGeom prst="rect">
            <a:avLst/>
          </a:prstGeom>
          <a:noFill/>
        </p:spPr>
        <p:txBody>
          <a:bodyPr wrap="square" rtlCol="0">
            <a:spAutoFit/>
          </a:bodyPr>
          <a:lstStyle/>
          <a:p>
            <a:pPr algn="ctr"/>
            <a:r>
              <a:rPr lang="en-US" sz="2400" b="1" dirty="0" smtClean="0">
                <a:solidFill>
                  <a:schemeClr val="bg1"/>
                </a:solidFill>
                <a:latin typeface="Calibri" panose="020F0502020204030204" pitchFamily="34" charset="0"/>
                <a:cs typeface="Calibri" panose="020F0502020204030204" pitchFamily="34" charset="0"/>
              </a:rPr>
              <a:t>December 2020</a:t>
            </a:r>
            <a:endParaRPr lang="en-US" sz="2400" dirty="0">
              <a:solidFill>
                <a:schemeClr val="bg1"/>
              </a:solidFill>
              <a:latin typeface="Calibri" panose="020F0502020204030204" pitchFamily="34" charset="0"/>
              <a:cs typeface="Calibri" panose="020F0502020204030204" pitchFamily="34" charset="0"/>
            </a:endParaRPr>
          </a:p>
        </p:txBody>
      </p:sp>
      <p:cxnSp>
        <p:nvCxnSpPr>
          <p:cNvPr id="5" name="Straight Connector 4"/>
          <p:cNvCxnSpPr/>
          <p:nvPr/>
        </p:nvCxnSpPr>
        <p:spPr>
          <a:xfrm>
            <a:off x="1524000" y="4038600"/>
            <a:ext cx="6248400" cy="0"/>
          </a:xfrm>
          <a:prstGeom prst="line">
            <a:avLst/>
          </a:prstGeom>
          <a:ln>
            <a:solidFill>
              <a:schemeClr val="bg1"/>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625743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36733" y="590550"/>
            <a:ext cx="3917806" cy="1389506"/>
          </a:xfrm>
          <a:prstGeom prst="rect">
            <a:avLst/>
          </a:prstGeom>
        </p:spPr>
        <p:txBody>
          <a:bodyPr vert="horz" wrap="square" lIns="0" tIns="8659" rIns="0" bIns="0" rtlCol="0">
            <a:spAutoFit/>
          </a:bodyPr>
          <a:lstStyle/>
          <a:p>
            <a:pPr marL="8659" marR="77064">
              <a:lnSpc>
                <a:spcPct val="117000"/>
              </a:lnSpc>
              <a:spcBef>
                <a:spcPts val="68"/>
              </a:spcBef>
            </a:pPr>
            <a:r>
              <a:rPr sz="750" spc="-3" dirty="0">
                <a:latin typeface="Calibri"/>
                <a:cs typeface="Calibri"/>
              </a:rPr>
              <a:t>The Request tab will take you to the Applicant Information page. Here you will need to provide </a:t>
            </a:r>
            <a:r>
              <a:rPr sz="750" dirty="0">
                <a:latin typeface="Calibri"/>
                <a:cs typeface="Calibri"/>
              </a:rPr>
              <a:t>the  </a:t>
            </a:r>
            <a:r>
              <a:rPr sz="750" spc="-3" dirty="0">
                <a:latin typeface="Calibri"/>
                <a:cs typeface="Calibri"/>
              </a:rPr>
              <a:t>required Demographic Additional Information. </a:t>
            </a:r>
            <a:r>
              <a:rPr sz="750" dirty="0">
                <a:latin typeface="Calibri"/>
                <a:cs typeface="Calibri"/>
              </a:rPr>
              <a:t>The Reference field is used to indicate your own  tracking number or the student ID for your institution </a:t>
            </a:r>
            <a:r>
              <a:rPr sz="750" spc="-3" dirty="0">
                <a:latin typeface="Calibri"/>
                <a:cs typeface="Calibri"/>
              </a:rPr>
              <a:t>and the Applying For should indicate "OJC  Scholar". Any field designated with </a:t>
            </a:r>
            <a:r>
              <a:rPr sz="750" dirty="0">
                <a:latin typeface="Calibri"/>
                <a:cs typeface="Calibri"/>
              </a:rPr>
              <a:t>a </a:t>
            </a:r>
            <a:r>
              <a:rPr sz="750" spc="-3" dirty="0">
                <a:latin typeface="Calibri"/>
                <a:cs typeface="Calibri"/>
              </a:rPr>
              <a:t>red asterisk (</a:t>
            </a:r>
            <a:r>
              <a:rPr sz="750" spc="-3" dirty="0">
                <a:solidFill>
                  <a:srgbClr val="FF0000"/>
                </a:solidFill>
                <a:latin typeface="Calibri"/>
                <a:cs typeface="Calibri"/>
              </a:rPr>
              <a:t>*</a:t>
            </a:r>
            <a:r>
              <a:rPr sz="750" spc="-3" dirty="0">
                <a:latin typeface="Calibri"/>
                <a:cs typeface="Calibri"/>
              </a:rPr>
              <a:t>) is </a:t>
            </a:r>
            <a:r>
              <a:rPr sz="750" dirty="0">
                <a:latin typeface="Calibri"/>
                <a:cs typeface="Calibri"/>
              </a:rPr>
              <a:t>a REQUIRED field. </a:t>
            </a:r>
            <a:r>
              <a:rPr sz="750" spc="-3" dirty="0">
                <a:latin typeface="Calibri"/>
                <a:cs typeface="Calibri"/>
              </a:rPr>
              <a:t>Once all information has  been completed you will need to click on the Continue </a:t>
            </a:r>
            <a:r>
              <a:rPr sz="750" spc="-7" dirty="0">
                <a:latin typeface="Calibri"/>
                <a:cs typeface="Calibri"/>
              </a:rPr>
              <a:t>button.</a:t>
            </a:r>
            <a:endParaRPr sz="750">
              <a:latin typeface="Calibri"/>
              <a:cs typeface="Calibri"/>
            </a:endParaRPr>
          </a:p>
          <a:p>
            <a:pPr>
              <a:spcBef>
                <a:spcPts val="20"/>
              </a:spcBef>
            </a:pPr>
            <a:endParaRPr sz="545">
              <a:latin typeface="Calibri"/>
              <a:cs typeface="Calibri"/>
            </a:endParaRPr>
          </a:p>
          <a:p>
            <a:pPr marL="8659" marR="3464">
              <a:lnSpc>
                <a:spcPct val="116300"/>
              </a:lnSpc>
            </a:pPr>
            <a:r>
              <a:rPr sz="750" spc="-3" dirty="0">
                <a:latin typeface="Calibri"/>
                <a:cs typeface="Calibri"/>
              </a:rPr>
              <a:t>In the event you forget to supply any required information, you will be alerted with </a:t>
            </a:r>
            <a:r>
              <a:rPr sz="750" dirty="0">
                <a:latin typeface="Calibri"/>
                <a:cs typeface="Calibri"/>
              </a:rPr>
              <a:t>a </a:t>
            </a:r>
            <a:r>
              <a:rPr sz="750" spc="-3" dirty="0">
                <a:latin typeface="Calibri"/>
                <a:cs typeface="Calibri"/>
              </a:rPr>
              <a:t>pop-up and </a:t>
            </a:r>
            <a:r>
              <a:rPr sz="750" spc="-7" dirty="0">
                <a:latin typeface="Calibri"/>
                <a:cs typeface="Calibri"/>
              </a:rPr>
              <a:t>the  </a:t>
            </a:r>
            <a:r>
              <a:rPr sz="750" spc="-3" dirty="0">
                <a:latin typeface="Calibri"/>
                <a:cs typeface="Calibri"/>
              </a:rPr>
              <a:t>missing fields will be</a:t>
            </a:r>
            <a:r>
              <a:rPr sz="750" spc="-10" dirty="0">
                <a:latin typeface="Calibri"/>
                <a:cs typeface="Calibri"/>
              </a:rPr>
              <a:t> </a:t>
            </a:r>
            <a:r>
              <a:rPr sz="750" spc="-3" dirty="0">
                <a:latin typeface="Calibri"/>
                <a:cs typeface="Calibri"/>
              </a:rPr>
              <a:t>highlighted.</a:t>
            </a:r>
            <a:endParaRPr sz="750">
              <a:latin typeface="Calibri"/>
              <a:cs typeface="Calibri"/>
            </a:endParaRPr>
          </a:p>
          <a:p>
            <a:pPr>
              <a:spcBef>
                <a:spcPts val="14"/>
              </a:spcBef>
            </a:pPr>
            <a:endParaRPr sz="545">
              <a:latin typeface="Calibri"/>
              <a:cs typeface="Calibri"/>
            </a:endParaRPr>
          </a:p>
          <a:p>
            <a:pPr marL="8659" marR="164951">
              <a:lnSpc>
                <a:spcPct val="117300"/>
              </a:lnSpc>
            </a:pPr>
            <a:r>
              <a:rPr sz="750" spc="-3" dirty="0">
                <a:latin typeface="Calibri"/>
                <a:cs typeface="Calibri"/>
              </a:rPr>
              <a:t>If your applicant does not have </a:t>
            </a:r>
            <a:r>
              <a:rPr sz="750" dirty="0">
                <a:latin typeface="Calibri"/>
                <a:cs typeface="Calibri"/>
              </a:rPr>
              <a:t>a </a:t>
            </a:r>
            <a:r>
              <a:rPr sz="750" spc="-3" dirty="0">
                <a:latin typeface="Calibri"/>
                <a:cs typeface="Calibri"/>
              </a:rPr>
              <a:t>middle name, please enter NMN this is the abbreviation for </a:t>
            </a:r>
            <a:r>
              <a:rPr sz="750" dirty="0">
                <a:latin typeface="Calibri"/>
                <a:cs typeface="Calibri"/>
              </a:rPr>
              <a:t>NO  MIDDLE</a:t>
            </a:r>
            <a:r>
              <a:rPr sz="750" spc="-10" dirty="0">
                <a:latin typeface="Calibri"/>
                <a:cs typeface="Calibri"/>
              </a:rPr>
              <a:t> </a:t>
            </a:r>
            <a:r>
              <a:rPr sz="750" spc="-3" dirty="0">
                <a:latin typeface="Calibri"/>
                <a:cs typeface="Calibri"/>
              </a:rPr>
              <a:t>NAME.</a:t>
            </a:r>
            <a:endParaRPr sz="750">
              <a:latin typeface="Calibri"/>
              <a:cs typeface="Calibri"/>
            </a:endParaRPr>
          </a:p>
        </p:txBody>
      </p:sp>
      <p:sp>
        <p:nvSpPr>
          <p:cNvPr id="3" name="object 3"/>
          <p:cNvSpPr/>
          <p:nvPr/>
        </p:nvSpPr>
        <p:spPr>
          <a:xfrm>
            <a:off x="2545773" y="2306947"/>
            <a:ext cx="4052455" cy="2697306"/>
          </a:xfrm>
          <a:prstGeom prst="rect">
            <a:avLst/>
          </a:prstGeom>
          <a:blipFill>
            <a:blip r:embed="rId2" cstate="print"/>
            <a:stretch>
              <a:fillRect/>
            </a:stretch>
          </a:blipFill>
        </p:spPr>
        <p:txBody>
          <a:bodyPr wrap="square" lIns="0" tIns="0" rIns="0" bIns="0" rtlCol="0"/>
          <a:lstStyle/>
          <a:p>
            <a:endParaRPr sz="1227"/>
          </a:p>
        </p:txBody>
      </p:sp>
    </p:spTree>
    <p:extLst>
      <p:ext uri="{BB962C8B-B14F-4D97-AF65-F5344CB8AC3E}">
        <p14:creationId xmlns:p14="http://schemas.microsoft.com/office/powerpoint/2010/main" val="1820548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38599" y="2743893"/>
            <a:ext cx="1066800" cy="124597"/>
          </a:xfrm>
          <a:prstGeom prst="rect">
            <a:avLst/>
          </a:prstGeom>
        </p:spPr>
        <p:txBody>
          <a:bodyPr vert="horz" wrap="square" lIns="0" tIns="9092" rIns="0" bIns="0" rtlCol="0">
            <a:spAutoFit/>
          </a:bodyPr>
          <a:lstStyle/>
          <a:p>
            <a:pPr marL="8659">
              <a:spcBef>
                <a:spcPts val="72"/>
              </a:spcBef>
            </a:pPr>
            <a:r>
              <a:rPr sz="750" i="1" dirty="0">
                <a:solidFill>
                  <a:srgbClr val="4F81BC"/>
                </a:solidFill>
                <a:latin typeface="Calibri"/>
                <a:cs typeface="Calibri"/>
              </a:rPr>
              <a:t>SAMPLE </a:t>
            </a:r>
            <a:r>
              <a:rPr sz="750" i="1" spc="-3" dirty="0">
                <a:solidFill>
                  <a:srgbClr val="4F81BC"/>
                </a:solidFill>
                <a:latin typeface="Calibri"/>
                <a:cs typeface="Calibri"/>
              </a:rPr>
              <a:t>COMPLETED</a:t>
            </a:r>
            <a:r>
              <a:rPr sz="750" i="1" spc="-44" dirty="0">
                <a:solidFill>
                  <a:srgbClr val="4F81BC"/>
                </a:solidFill>
                <a:latin typeface="Calibri"/>
                <a:cs typeface="Calibri"/>
              </a:rPr>
              <a:t> </a:t>
            </a:r>
            <a:r>
              <a:rPr sz="750" i="1" spc="-3" dirty="0">
                <a:solidFill>
                  <a:srgbClr val="4F81BC"/>
                </a:solidFill>
                <a:latin typeface="Calibri"/>
                <a:cs typeface="Calibri"/>
              </a:rPr>
              <a:t>VIEW</a:t>
            </a:r>
            <a:endParaRPr sz="750">
              <a:latin typeface="Calibri"/>
              <a:cs typeface="Calibri"/>
            </a:endParaRPr>
          </a:p>
        </p:txBody>
      </p:sp>
      <p:sp>
        <p:nvSpPr>
          <p:cNvPr id="3" name="object 3"/>
          <p:cNvSpPr/>
          <p:nvPr/>
        </p:nvSpPr>
        <p:spPr>
          <a:xfrm>
            <a:off x="2907377" y="2667346"/>
            <a:ext cx="3329420" cy="4330"/>
          </a:xfrm>
          <a:custGeom>
            <a:avLst/>
            <a:gdLst/>
            <a:ahLst/>
            <a:cxnLst/>
            <a:rect l="l" t="t" r="r" b="b"/>
            <a:pathLst>
              <a:path w="4883150" h="6350">
                <a:moveTo>
                  <a:pt x="4882896" y="0"/>
                </a:moveTo>
                <a:lnTo>
                  <a:pt x="0" y="0"/>
                </a:lnTo>
                <a:lnTo>
                  <a:pt x="0" y="6096"/>
                </a:lnTo>
                <a:lnTo>
                  <a:pt x="4882896" y="6096"/>
                </a:lnTo>
                <a:lnTo>
                  <a:pt x="4882896" y="0"/>
                </a:lnTo>
                <a:close/>
              </a:path>
            </a:pathLst>
          </a:custGeom>
          <a:solidFill>
            <a:srgbClr val="4F81BC"/>
          </a:solidFill>
        </p:spPr>
        <p:txBody>
          <a:bodyPr wrap="square" lIns="0" tIns="0" rIns="0" bIns="0" rtlCol="0"/>
          <a:lstStyle/>
          <a:p>
            <a:endParaRPr sz="1227"/>
          </a:p>
        </p:txBody>
      </p:sp>
      <p:sp>
        <p:nvSpPr>
          <p:cNvPr id="4" name="object 4"/>
          <p:cNvSpPr/>
          <p:nvPr/>
        </p:nvSpPr>
        <p:spPr>
          <a:xfrm>
            <a:off x="2907377" y="2978025"/>
            <a:ext cx="3329420" cy="4330"/>
          </a:xfrm>
          <a:custGeom>
            <a:avLst/>
            <a:gdLst/>
            <a:ahLst/>
            <a:cxnLst/>
            <a:rect l="l" t="t" r="r" b="b"/>
            <a:pathLst>
              <a:path w="4883150" h="6350">
                <a:moveTo>
                  <a:pt x="4882896" y="0"/>
                </a:moveTo>
                <a:lnTo>
                  <a:pt x="0" y="0"/>
                </a:lnTo>
                <a:lnTo>
                  <a:pt x="0" y="6108"/>
                </a:lnTo>
                <a:lnTo>
                  <a:pt x="4882896" y="6108"/>
                </a:lnTo>
                <a:lnTo>
                  <a:pt x="4882896" y="0"/>
                </a:lnTo>
                <a:close/>
              </a:path>
            </a:pathLst>
          </a:custGeom>
          <a:solidFill>
            <a:srgbClr val="4F81BC"/>
          </a:solidFill>
        </p:spPr>
        <p:txBody>
          <a:bodyPr wrap="square" lIns="0" tIns="0" rIns="0" bIns="0" rtlCol="0"/>
          <a:lstStyle/>
          <a:p>
            <a:endParaRPr sz="1227"/>
          </a:p>
        </p:txBody>
      </p:sp>
      <p:sp>
        <p:nvSpPr>
          <p:cNvPr id="5" name="object 5"/>
          <p:cNvSpPr/>
          <p:nvPr/>
        </p:nvSpPr>
        <p:spPr>
          <a:xfrm>
            <a:off x="2560133" y="623455"/>
            <a:ext cx="4038093" cy="1866899"/>
          </a:xfrm>
          <a:prstGeom prst="rect">
            <a:avLst/>
          </a:prstGeom>
          <a:blipFill>
            <a:blip r:embed="rId2" cstate="print"/>
            <a:stretch>
              <a:fillRect/>
            </a:stretch>
          </a:blipFill>
        </p:spPr>
        <p:txBody>
          <a:bodyPr wrap="square" lIns="0" tIns="0" rIns="0" bIns="0" rtlCol="0"/>
          <a:lstStyle/>
          <a:p>
            <a:endParaRPr sz="1227"/>
          </a:p>
        </p:txBody>
      </p:sp>
      <p:sp>
        <p:nvSpPr>
          <p:cNvPr id="6" name="object 6"/>
          <p:cNvSpPr/>
          <p:nvPr/>
        </p:nvSpPr>
        <p:spPr>
          <a:xfrm>
            <a:off x="2545773" y="3138539"/>
            <a:ext cx="4461596" cy="2928937"/>
          </a:xfrm>
          <a:prstGeom prst="rect">
            <a:avLst/>
          </a:prstGeom>
          <a:blipFill>
            <a:blip r:embed="rId3" cstate="print"/>
            <a:stretch>
              <a:fillRect/>
            </a:stretch>
          </a:blipFill>
        </p:spPr>
        <p:txBody>
          <a:bodyPr wrap="square" lIns="0" tIns="0" rIns="0" bIns="0" rtlCol="0"/>
          <a:lstStyle/>
          <a:p>
            <a:endParaRPr sz="1227"/>
          </a:p>
        </p:txBody>
      </p:sp>
    </p:spTree>
    <p:extLst>
      <p:ext uri="{BB962C8B-B14F-4D97-AF65-F5344CB8AC3E}">
        <p14:creationId xmlns:p14="http://schemas.microsoft.com/office/powerpoint/2010/main" val="399094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37114" y="590289"/>
            <a:ext cx="4007427" cy="548891"/>
          </a:xfrm>
          <a:prstGeom prst="rect">
            <a:avLst/>
          </a:prstGeom>
        </p:spPr>
        <p:txBody>
          <a:bodyPr vert="horz" wrap="square" lIns="0" tIns="8659" rIns="0" bIns="0" rtlCol="0">
            <a:spAutoFit/>
          </a:bodyPr>
          <a:lstStyle/>
          <a:p>
            <a:pPr marL="8659" marR="3464">
              <a:lnSpc>
                <a:spcPct val="117000"/>
              </a:lnSpc>
              <a:spcBef>
                <a:spcPts val="68"/>
              </a:spcBef>
            </a:pPr>
            <a:r>
              <a:rPr sz="750" dirty="0">
                <a:latin typeface="Calibri"/>
                <a:cs typeface="Calibri"/>
              </a:rPr>
              <a:t>Once you </a:t>
            </a:r>
            <a:r>
              <a:rPr sz="750" spc="-3" dirty="0">
                <a:latin typeface="Calibri"/>
                <a:cs typeface="Calibri"/>
              </a:rPr>
              <a:t>have clicked </a:t>
            </a:r>
            <a:r>
              <a:rPr sz="750" dirty="0">
                <a:latin typeface="Calibri"/>
                <a:cs typeface="Calibri"/>
              </a:rPr>
              <a:t>on </a:t>
            </a:r>
            <a:r>
              <a:rPr sz="750" spc="-3" dirty="0">
                <a:latin typeface="Calibri"/>
                <a:cs typeface="Calibri"/>
              </a:rPr>
              <a:t>the Continue button, </a:t>
            </a:r>
            <a:r>
              <a:rPr sz="750" dirty="0">
                <a:latin typeface="Calibri"/>
                <a:cs typeface="Calibri"/>
              </a:rPr>
              <a:t>you </a:t>
            </a:r>
            <a:r>
              <a:rPr sz="750" spc="-3" dirty="0">
                <a:latin typeface="Calibri"/>
                <a:cs typeface="Calibri"/>
              </a:rPr>
              <a:t>will be directed to an </a:t>
            </a:r>
            <a:r>
              <a:rPr sz="750" dirty="0">
                <a:latin typeface="Calibri"/>
                <a:cs typeface="Calibri"/>
              </a:rPr>
              <a:t>order </a:t>
            </a:r>
            <a:r>
              <a:rPr sz="750" spc="-3" dirty="0">
                <a:latin typeface="Calibri"/>
                <a:cs typeface="Calibri"/>
              </a:rPr>
              <a:t>confirmation page, this  will indicate what has </a:t>
            </a:r>
            <a:r>
              <a:rPr sz="750" dirty="0">
                <a:latin typeface="Calibri"/>
                <a:cs typeface="Calibri"/>
              </a:rPr>
              <a:t>been </a:t>
            </a:r>
            <a:r>
              <a:rPr sz="750" spc="-3" dirty="0">
                <a:latin typeface="Calibri"/>
                <a:cs typeface="Calibri"/>
              </a:rPr>
              <a:t>ordered </a:t>
            </a:r>
            <a:r>
              <a:rPr sz="750" dirty="0">
                <a:latin typeface="Calibri"/>
                <a:cs typeface="Calibri"/>
              </a:rPr>
              <a:t>for </a:t>
            </a:r>
            <a:r>
              <a:rPr sz="750" spc="-3" dirty="0">
                <a:latin typeface="Calibri"/>
                <a:cs typeface="Calibri"/>
              </a:rPr>
              <a:t>your </a:t>
            </a:r>
            <a:r>
              <a:rPr lang="en-US" sz="750" spc="-3" dirty="0" smtClean="0">
                <a:latin typeface="Calibri"/>
                <a:cs typeface="Calibri"/>
              </a:rPr>
              <a:t>applicant</a:t>
            </a:r>
            <a:r>
              <a:rPr sz="750" spc="-3" dirty="0" smtClean="0">
                <a:latin typeface="Calibri"/>
                <a:cs typeface="Calibri"/>
              </a:rPr>
              <a:t> </a:t>
            </a:r>
            <a:r>
              <a:rPr sz="750" spc="-3" dirty="0">
                <a:latin typeface="Calibri"/>
                <a:cs typeface="Calibri"/>
              </a:rPr>
              <a:t>and </a:t>
            </a:r>
            <a:r>
              <a:rPr sz="750" dirty="0">
                <a:latin typeface="Calibri"/>
                <a:cs typeface="Calibri"/>
              </a:rPr>
              <a:t>you </a:t>
            </a:r>
            <a:r>
              <a:rPr sz="750" spc="-3" dirty="0">
                <a:latin typeface="Calibri"/>
                <a:cs typeface="Calibri"/>
              </a:rPr>
              <a:t>will </a:t>
            </a:r>
            <a:r>
              <a:rPr sz="750" dirty="0">
                <a:latin typeface="Calibri"/>
                <a:cs typeface="Calibri"/>
              </a:rPr>
              <a:t>need to </a:t>
            </a:r>
            <a:r>
              <a:rPr sz="750" spc="-3" dirty="0">
                <a:latin typeface="Calibri"/>
                <a:cs typeface="Calibri"/>
              </a:rPr>
              <a:t>check </a:t>
            </a:r>
            <a:r>
              <a:rPr sz="750" dirty="0">
                <a:latin typeface="Calibri"/>
                <a:cs typeface="Calibri"/>
              </a:rPr>
              <a:t>the </a:t>
            </a:r>
            <a:r>
              <a:rPr sz="750" spc="-3" dirty="0">
                <a:latin typeface="Calibri"/>
                <a:cs typeface="Calibri"/>
              </a:rPr>
              <a:t>Certification and  Obligation box (shown with </a:t>
            </a:r>
            <a:r>
              <a:rPr sz="750" dirty="0">
                <a:latin typeface="Calibri"/>
                <a:cs typeface="Calibri"/>
              </a:rPr>
              <a:t>a </a:t>
            </a:r>
            <a:r>
              <a:rPr sz="750" spc="-3" dirty="0">
                <a:latin typeface="Calibri"/>
                <a:cs typeface="Calibri"/>
              </a:rPr>
              <a:t>yellow highlight) and click agree and submit the order </a:t>
            </a:r>
            <a:r>
              <a:rPr sz="750" dirty="0">
                <a:latin typeface="Calibri"/>
                <a:cs typeface="Calibri"/>
              </a:rPr>
              <a:t>to </a:t>
            </a:r>
            <a:r>
              <a:rPr sz="750" spc="-3" dirty="0">
                <a:latin typeface="Calibri"/>
                <a:cs typeface="Calibri"/>
              </a:rPr>
              <a:t>begin </a:t>
            </a:r>
            <a:r>
              <a:rPr sz="750" dirty="0">
                <a:latin typeface="Calibri"/>
                <a:cs typeface="Calibri"/>
              </a:rPr>
              <a:t>the  </a:t>
            </a:r>
            <a:r>
              <a:rPr sz="750" spc="-3" dirty="0">
                <a:latin typeface="Calibri"/>
                <a:cs typeface="Calibri"/>
              </a:rPr>
              <a:t>background</a:t>
            </a:r>
            <a:r>
              <a:rPr sz="750" spc="-7" dirty="0">
                <a:latin typeface="Calibri"/>
                <a:cs typeface="Calibri"/>
              </a:rPr>
              <a:t> </a:t>
            </a:r>
            <a:r>
              <a:rPr sz="750" spc="-3" dirty="0">
                <a:latin typeface="Calibri"/>
                <a:cs typeface="Calibri"/>
              </a:rPr>
              <a:t>check.</a:t>
            </a:r>
            <a:endParaRPr sz="750" dirty="0">
              <a:latin typeface="Calibri"/>
              <a:cs typeface="Calibri"/>
            </a:endParaRPr>
          </a:p>
        </p:txBody>
      </p:sp>
      <p:sp>
        <p:nvSpPr>
          <p:cNvPr id="3" name="object 3"/>
          <p:cNvSpPr txBox="1"/>
          <p:nvPr/>
        </p:nvSpPr>
        <p:spPr>
          <a:xfrm>
            <a:off x="2537114" y="3744874"/>
            <a:ext cx="4015220" cy="276509"/>
          </a:xfrm>
          <a:prstGeom prst="rect">
            <a:avLst/>
          </a:prstGeom>
        </p:spPr>
        <p:txBody>
          <a:bodyPr vert="horz" wrap="square" lIns="0" tIns="8659" rIns="0" bIns="0" rtlCol="0">
            <a:spAutoFit/>
          </a:bodyPr>
          <a:lstStyle/>
          <a:p>
            <a:pPr marL="8659" marR="3464">
              <a:lnSpc>
                <a:spcPct val="116300"/>
              </a:lnSpc>
              <a:spcBef>
                <a:spcPts val="68"/>
              </a:spcBef>
            </a:pPr>
            <a:r>
              <a:rPr sz="750" dirty="0">
                <a:latin typeface="Calibri"/>
                <a:cs typeface="Calibri"/>
              </a:rPr>
              <a:t>You </a:t>
            </a:r>
            <a:r>
              <a:rPr sz="750" spc="-3" dirty="0">
                <a:latin typeface="Calibri"/>
                <a:cs typeface="Calibri"/>
              </a:rPr>
              <a:t>will receive </a:t>
            </a:r>
            <a:r>
              <a:rPr sz="750" dirty="0">
                <a:latin typeface="Calibri"/>
                <a:cs typeface="Calibri"/>
              </a:rPr>
              <a:t>a </a:t>
            </a:r>
            <a:r>
              <a:rPr sz="750" spc="-3" dirty="0">
                <a:latin typeface="Calibri"/>
                <a:cs typeface="Calibri"/>
              </a:rPr>
              <a:t>confirmation page that can be saved </a:t>
            </a:r>
            <a:r>
              <a:rPr sz="750" dirty="0">
                <a:latin typeface="Calibri"/>
                <a:cs typeface="Calibri"/>
              </a:rPr>
              <a:t>or </a:t>
            </a:r>
            <a:r>
              <a:rPr sz="750" spc="-3" dirty="0">
                <a:latin typeface="Calibri"/>
                <a:cs typeface="Calibri"/>
              </a:rPr>
              <a:t>printed </a:t>
            </a:r>
            <a:r>
              <a:rPr sz="750" dirty="0">
                <a:latin typeface="Calibri"/>
                <a:cs typeface="Calibri"/>
              </a:rPr>
              <a:t>for </a:t>
            </a:r>
            <a:r>
              <a:rPr sz="750" spc="-3" dirty="0">
                <a:latin typeface="Calibri"/>
                <a:cs typeface="Calibri"/>
              </a:rPr>
              <a:t>your records. This verifies that </a:t>
            </a:r>
            <a:r>
              <a:rPr sz="750" dirty="0">
                <a:latin typeface="Calibri"/>
                <a:cs typeface="Calibri"/>
              </a:rPr>
              <a:t>the  order </a:t>
            </a:r>
            <a:r>
              <a:rPr sz="750" spc="-3" dirty="0">
                <a:latin typeface="Calibri"/>
                <a:cs typeface="Calibri"/>
              </a:rPr>
              <a:t>has </a:t>
            </a:r>
            <a:r>
              <a:rPr sz="750" dirty="0">
                <a:latin typeface="Calibri"/>
                <a:cs typeface="Calibri"/>
              </a:rPr>
              <a:t>been </a:t>
            </a:r>
            <a:r>
              <a:rPr sz="750" spc="-3" dirty="0">
                <a:latin typeface="Calibri"/>
                <a:cs typeface="Calibri"/>
              </a:rPr>
              <a:t>submitted into the work que for</a:t>
            </a:r>
            <a:r>
              <a:rPr sz="750" spc="10" dirty="0">
                <a:latin typeface="Calibri"/>
                <a:cs typeface="Calibri"/>
              </a:rPr>
              <a:t> </a:t>
            </a:r>
            <a:r>
              <a:rPr sz="750" spc="-3" dirty="0">
                <a:latin typeface="Calibri"/>
                <a:cs typeface="Calibri"/>
              </a:rPr>
              <a:t>processing.</a:t>
            </a:r>
            <a:endParaRPr sz="750">
              <a:latin typeface="Calibri"/>
              <a:cs typeface="Calibri"/>
            </a:endParaRPr>
          </a:p>
        </p:txBody>
      </p:sp>
      <p:sp>
        <p:nvSpPr>
          <p:cNvPr id="4" name="object 4"/>
          <p:cNvSpPr/>
          <p:nvPr/>
        </p:nvSpPr>
        <p:spPr>
          <a:xfrm>
            <a:off x="2545773" y="1465200"/>
            <a:ext cx="4071071" cy="1987256"/>
          </a:xfrm>
          <a:prstGeom prst="rect">
            <a:avLst/>
          </a:prstGeom>
          <a:blipFill>
            <a:blip r:embed="rId2" cstate="print"/>
            <a:stretch>
              <a:fillRect/>
            </a:stretch>
          </a:blipFill>
        </p:spPr>
        <p:txBody>
          <a:bodyPr wrap="square" lIns="0" tIns="0" rIns="0" bIns="0" rtlCol="0"/>
          <a:lstStyle/>
          <a:p>
            <a:endParaRPr sz="1227"/>
          </a:p>
        </p:txBody>
      </p:sp>
    </p:spTree>
    <p:extLst>
      <p:ext uri="{BB962C8B-B14F-4D97-AF65-F5344CB8AC3E}">
        <p14:creationId xmlns:p14="http://schemas.microsoft.com/office/powerpoint/2010/main" val="3738418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36989" y="3188054"/>
            <a:ext cx="4027776" cy="548891"/>
          </a:xfrm>
          <a:prstGeom prst="rect">
            <a:avLst/>
          </a:prstGeom>
        </p:spPr>
        <p:txBody>
          <a:bodyPr vert="horz" wrap="square" lIns="0" tIns="8659" rIns="0" bIns="0" rtlCol="0">
            <a:spAutoFit/>
          </a:bodyPr>
          <a:lstStyle/>
          <a:p>
            <a:pPr marL="8659" marR="3464">
              <a:lnSpc>
                <a:spcPct val="117000"/>
              </a:lnSpc>
              <a:spcBef>
                <a:spcPts val="68"/>
              </a:spcBef>
            </a:pPr>
            <a:r>
              <a:rPr sz="750" dirty="0">
                <a:latin typeface="Calibri"/>
                <a:cs typeface="Calibri"/>
              </a:rPr>
              <a:t>Incoming </a:t>
            </a:r>
            <a:r>
              <a:rPr sz="750" spc="-3" dirty="0">
                <a:latin typeface="Calibri"/>
                <a:cs typeface="Calibri"/>
              </a:rPr>
              <a:t>requests are </a:t>
            </a:r>
            <a:r>
              <a:rPr sz="750" dirty="0">
                <a:latin typeface="Calibri"/>
                <a:cs typeface="Calibri"/>
              </a:rPr>
              <a:t>then processed </a:t>
            </a:r>
            <a:r>
              <a:rPr sz="750" spc="-3" dirty="0">
                <a:latin typeface="Calibri"/>
                <a:cs typeface="Calibri"/>
              </a:rPr>
              <a:t>and returned typically within 24-72 business </a:t>
            </a:r>
            <a:r>
              <a:rPr sz="750" dirty="0">
                <a:latin typeface="Calibri"/>
                <a:cs typeface="Calibri"/>
              </a:rPr>
              <a:t>hours, </a:t>
            </a:r>
            <a:r>
              <a:rPr sz="750" spc="-3" dirty="0">
                <a:latin typeface="Calibri"/>
                <a:cs typeface="Calibri"/>
              </a:rPr>
              <a:t>Monday  through Friday 8:00 </a:t>
            </a:r>
            <a:r>
              <a:rPr sz="750" dirty="0">
                <a:latin typeface="Calibri"/>
                <a:cs typeface="Calibri"/>
              </a:rPr>
              <a:t>am </a:t>
            </a:r>
            <a:r>
              <a:rPr sz="750" spc="-3" dirty="0">
                <a:latin typeface="Calibri"/>
                <a:cs typeface="Calibri"/>
              </a:rPr>
              <a:t>until </a:t>
            </a:r>
            <a:r>
              <a:rPr sz="750" dirty="0">
                <a:latin typeface="Calibri"/>
                <a:cs typeface="Calibri"/>
              </a:rPr>
              <a:t>7:00 pm </a:t>
            </a:r>
            <a:r>
              <a:rPr sz="750" spc="-3" dirty="0">
                <a:latin typeface="Calibri"/>
                <a:cs typeface="Calibri"/>
              </a:rPr>
              <a:t>Eastern Standard Time, excluding weekends and Federal holidays.  If there are court delays, the </a:t>
            </a:r>
            <a:r>
              <a:rPr sz="750" dirty="0">
                <a:latin typeface="Calibri"/>
                <a:cs typeface="Calibri"/>
              </a:rPr>
              <a:t>MYB </a:t>
            </a:r>
            <a:r>
              <a:rPr sz="750" spc="-3" dirty="0">
                <a:latin typeface="Calibri"/>
                <a:cs typeface="Calibri"/>
              </a:rPr>
              <a:t>team will notify </a:t>
            </a:r>
            <a:r>
              <a:rPr sz="750" dirty="0">
                <a:latin typeface="Calibri"/>
                <a:cs typeface="Calibri"/>
              </a:rPr>
              <a:t>you. The </a:t>
            </a:r>
            <a:r>
              <a:rPr sz="750" spc="-3" dirty="0">
                <a:latin typeface="Calibri"/>
                <a:cs typeface="Calibri"/>
              </a:rPr>
              <a:t>turnaround time will also depend </a:t>
            </a:r>
            <a:r>
              <a:rPr sz="750" dirty="0">
                <a:latin typeface="Calibri"/>
                <a:cs typeface="Calibri"/>
              </a:rPr>
              <a:t>on </a:t>
            </a:r>
            <a:r>
              <a:rPr sz="750" spc="-3" dirty="0">
                <a:latin typeface="Calibri"/>
                <a:cs typeface="Calibri"/>
              </a:rPr>
              <a:t>how  accurately </a:t>
            </a:r>
            <a:r>
              <a:rPr sz="750" dirty="0">
                <a:latin typeface="Calibri"/>
                <a:cs typeface="Calibri"/>
              </a:rPr>
              <a:t>the </a:t>
            </a:r>
            <a:r>
              <a:rPr sz="750" spc="-3" dirty="0">
                <a:latin typeface="Calibri"/>
                <a:cs typeface="Calibri"/>
              </a:rPr>
              <a:t>candidate information is keyed into </a:t>
            </a:r>
            <a:r>
              <a:rPr sz="750" dirty="0">
                <a:latin typeface="Calibri"/>
                <a:cs typeface="Calibri"/>
              </a:rPr>
              <a:t>the</a:t>
            </a:r>
            <a:r>
              <a:rPr sz="750" spc="-10" dirty="0">
                <a:latin typeface="Calibri"/>
                <a:cs typeface="Calibri"/>
              </a:rPr>
              <a:t> </a:t>
            </a:r>
            <a:r>
              <a:rPr sz="750" spc="-3" dirty="0">
                <a:latin typeface="Calibri"/>
                <a:cs typeface="Calibri"/>
              </a:rPr>
              <a:t>system.</a:t>
            </a:r>
            <a:endParaRPr sz="750">
              <a:latin typeface="Calibri"/>
              <a:cs typeface="Calibri"/>
            </a:endParaRPr>
          </a:p>
        </p:txBody>
      </p:sp>
      <p:sp>
        <p:nvSpPr>
          <p:cNvPr id="3" name="object 3"/>
          <p:cNvSpPr txBox="1"/>
          <p:nvPr/>
        </p:nvSpPr>
        <p:spPr>
          <a:xfrm>
            <a:off x="2536989" y="4269154"/>
            <a:ext cx="3862820" cy="832483"/>
          </a:xfrm>
          <a:prstGeom prst="rect">
            <a:avLst/>
          </a:prstGeom>
        </p:spPr>
        <p:txBody>
          <a:bodyPr vert="horz" wrap="square" lIns="0" tIns="9092" rIns="0" bIns="0" rtlCol="0">
            <a:spAutoFit/>
          </a:bodyPr>
          <a:lstStyle/>
          <a:p>
            <a:pPr marL="8659">
              <a:spcBef>
                <a:spcPts val="72"/>
              </a:spcBef>
            </a:pPr>
            <a:r>
              <a:rPr sz="750" dirty="0">
                <a:latin typeface="Calibri"/>
                <a:cs typeface="Calibri"/>
              </a:rPr>
              <a:t>To </a:t>
            </a:r>
            <a:r>
              <a:rPr sz="750" spc="-3" dirty="0">
                <a:latin typeface="Calibri"/>
                <a:cs typeface="Calibri"/>
              </a:rPr>
              <a:t>View</a:t>
            </a:r>
            <a:r>
              <a:rPr sz="750" spc="-7" dirty="0">
                <a:latin typeface="Calibri"/>
                <a:cs typeface="Calibri"/>
              </a:rPr>
              <a:t> </a:t>
            </a:r>
            <a:r>
              <a:rPr sz="750" dirty="0">
                <a:latin typeface="Calibri"/>
                <a:cs typeface="Calibri"/>
              </a:rPr>
              <a:t>Results</a:t>
            </a:r>
            <a:endParaRPr sz="750">
              <a:latin typeface="Calibri"/>
              <a:cs typeface="Calibri"/>
            </a:endParaRPr>
          </a:p>
          <a:p>
            <a:pPr>
              <a:spcBef>
                <a:spcPts val="10"/>
              </a:spcBef>
            </a:pPr>
            <a:endParaRPr sz="545">
              <a:latin typeface="Calibri"/>
              <a:cs typeface="Calibri"/>
            </a:endParaRPr>
          </a:p>
          <a:p>
            <a:pPr marL="8659" marR="233356" indent="-433">
              <a:lnSpc>
                <a:spcPct val="117300"/>
              </a:lnSpc>
              <a:spcBef>
                <a:spcPts val="3"/>
              </a:spcBef>
            </a:pPr>
            <a:r>
              <a:rPr sz="750" dirty="0">
                <a:latin typeface="Calibri"/>
                <a:cs typeface="Calibri"/>
              </a:rPr>
              <a:t>Login </a:t>
            </a:r>
            <a:r>
              <a:rPr sz="750" spc="-3" dirty="0">
                <a:latin typeface="Calibri"/>
                <a:cs typeface="Calibri"/>
              </a:rPr>
              <a:t>into to </a:t>
            </a:r>
            <a:r>
              <a:rPr sz="750" dirty="0">
                <a:latin typeface="Calibri"/>
                <a:cs typeface="Calibri"/>
              </a:rPr>
              <a:t>MYB </a:t>
            </a:r>
            <a:r>
              <a:rPr sz="750" spc="-3" dirty="0">
                <a:latin typeface="Calibri"/>
                <a:cs typeface="Calibri"/>
              </a:rPr>
              <a:t>from </a:t>
            </a:r>
            <a:r>
              <a:rPr sz="750" u="sng" spc="-3" dirty="0">
                <a:solidFill>
                  <a:srgbClr val="0000FF"/>
                </a:solidFill>
                <a:uFill>
                  <a:solidFill>
                    <a:srgbClr val="0000FF"/>
                  </a:solidFill>
                </a:uFill>
                <a:latin typeface="Calibri"/>
                <a:cs typeface="Calibri"/>
                <a:hlinkClick r:id="rId2"/>
              </a:rPr>
              <a:t>www.mybinc.com</a:t>
            </a:r>
            <a:r>
              <a:rPr sz="750" spc="-3" dirty="0">
                <a:solidFill>
                  <a:srgbClr val="0000FF"/>
                </a:solidFill>
                <a:latin typeface="Calibri"/>
                <a:cs typeface="Calibri"/>
                <a:hlinkClick r:id="rId2"/>
              </a:rPr>
              <a:t> </a:t>
            </a:r>
            <a:r>
              <a:rPr sz="750" dirty="0">
                <a:latin typeface="Calibri"/>
                <a:cs typeface="Calibri"/>
              </a:rPr>
              <a:t>with your </a:t>
            </a:r>
            <a:r>
              <a:rPr sz="750" spc="-3" dirty="0">
                <a:latin typeface="Calibri"/>
                <a:cs typeface="Calibri"/>
              </a:rPr>
              <a:t>user id and password. </a:t>
            </a:r>
            <a:r>
              <a:rPr sz="750" dirty="0">
                <a:latin typeface="Calibri"/>
                <a:cs typeface="Calibri"/>
              </a:rPr>
              <a:t>To </a:t>
            </a:r>
            <a:r>
              <a:rPr sz="750" spc="-3" dirty="0">
                <a:latin typeface="Calibri"/>
                <a:cs typeface="Calibri"/>
              </a:rPr>
              <a:t>view results for  candidates previously submitted. Click </a:t>
            </a:r>
            <a:r>
              <a:rPr sz="750" dirty="0">
                <a:latin typeface="Calibri"/>
                <a:cs typeface="Calibri"/>
              </a:rPr>
              <a:t>on the </a:t>
            </a:r>
            <a:r>
              <a:rPr sz="750" spc="-3" dirty="0">
                <a:latin typeface="Calibri"/>
                <a:cs typeface="Calibri"/>
              </a:rPr>
              <a:t>Results </a:t>
            </a:r>
            <a:r>
              <a:rPr sz="750" dirty="0">
                <a:latin typeface="Calibri"/>
                <a:cs typeface="Calibri"/>
              </a:rPr>
              <a:t>tab </a:t>
            </a:r>
            <a:r>
              <a:rPr sz="750" spc="-3" dirty="0">
                <a:latin typeface="Calibri"/>
                <a:cs typeface="Calibri"/>
              </a:rPr>
              <a:t>at </a:t>
            </a:r>
            <a:r>
              <a:rPr sz="750" dirty="0">
                <a:latin typeface="Calibri"/>
                <a:cs typeface="Calibri"/>
              </a:rPr>
              <a:t>the top of your </a:t>
            </a:r>
            <a:r>
              <a:rPr sz="750" spc="-3" dirty="0">
                <a:latin typeface="Calibri"/>
                <a:cs typeface="Calibri"/>
              </a:rPr>
              <a:t>main </a:t>
            </a:r>
            <a:r>
              <a:rPr sz="750" dirty="0">
                <a:latin typeface="Calibri"/>
                <a:cs typeface="Calibri"/>
              </a:rPr>
              <a:t>screen.</a:t>
            </a:r>
            <a:endParaRPr sz="750">
              <a:latin typeface="Calibri"/>
              <a:cs typeface="Calibri"/>
            </a:endParaRPr>
          </a:p>
          <a:p>
            <a:pPr>
              <a:spcBef>
                <a:spcPts val="10"/>
              </a:spcBef>
            </a:pPr>
            <a:endParaRPr sz="545">
              <a:latin typeface="Calibri"/>
              <a:cs typeface="Calibri"/>
            </a:endParaRPr>
          </a:p>
          <a:p>
            <a:pPr marL="8659" marR="3464">
              <a:lnSpc>
                <a:spcPct val="117300"/>
              </a:lnSpc>
            </a:pPr>
            <a:r>
              <a:rPr sz="750" dirty="0">
                <a:latin typeface="Calibri"/>
                <a:cs typeface="Calibri"/>
              </a:rPr>
              <a:t>You can </a:t>
            </a:r>
            <a:r>
              <a:rPr sz="750" spc="-3" dirty="0">
                <a:latin typeface="Calibri"/>
                <a:cs typeface="Calibri"/>
              </a:rPr>
              <a:t>also search by name and </a:t>
            </a:r>
            <a:r>
              <a:rPr sz="750" dirty="0">
                <a:latin typeface="Calibri"/>
                <a:cs typeface="Calibri"/>
              </a:rPr>
              <a:t>or </a:t>
            </a:r>
            <a:r>
              <a:rPr sz="750" spc="-3" dirty="0">
                <a:latin typeface="Calibri"/>
                <a:cs typeface="Calibri"/>
              </a:rPr>
              <a:t>social security number by entering </a:t>
            </a:r>
            <a:r>
              <a:rPr sz="750" dirty="0">
                <a:latin typeface="Calibri"/>
                <a:cs typeface="Calibri"/>
              </a:rPr>
              <a:t>the </a:t>
            </a:r>
            <a:r>
              <a:rPr sz="750" spc="-3" dirty="0">
                <a:latin typeface="Calibri"/>
                <a:cs typeface="Calibri"/>
              </a:rPr>
              <a:t>information in the quick  </a:t>
            </a:r>
            <a:r>
              <a:rPr sz="750" dirty="0">
                <a:latin typeface="Calibri"/>
                <a:cs typeface="Calibri"/>
              </a:rPr>
              <a:t>search</a:t>
            </a:r>
            <a:r>
              <a:rPr sz="750" spc="-7" dirty="0">
                <a:latin typeface="Calibri"/>
                <a:cs typeface="Calibri"/>
              </a:rPr>
              <a:t> </a:t>
            </a:r>
            <a:r>
              <a:rPr sz="750" spc="-3" dirty="0">
                <a:latin typeface="Calibri"/>
                <a:cs typeface="Calibri"/>
              </a:rPr>
              <a:t>field.</a:t>
            </a:r>
            <a:endParaRPr sz="750">
              <a:latin typeface="Calibri"/>
              <a:cs typeface="Calibri"/>
            </a:endParaRPr>
          </a:p>
        </p:txBody>
      </p:sp>
      <p:sp>
        <p:nvSpPr>
          <p:cNvPr id="4" name="object 4"/>
          <p:cNvSpPr/>
          <p:nvPr/>
        </p:nvSpPr>
        <p:spPr>
          <a:xfrm>
            <a:off x="2545773" y="623455"/>
            <a:ext cx="3711704" cy="2391578"/>
          </a:xfrm>
          <a:prstGeom prst="rect">
            <a:avLst/>
          </a:prstGeom>
          <a:blipFill>
            <a:blip r:embed="rId3" cstate="print"/>
            <a:stretch>
              <a:fillRect/>
            </a:stretch>
          </a:blipFill>
        </p:spPr>
        <p:txBody>
          <a:bodyPr wrap="square" lIns="0" tIns="0" rIns="0" bIns="0" rtlCol="0"/>
          <a:lstStyle/>
          <a:p>
            <a:endParaRPr sz="1227"/>
          </a:p>
        </p:txBody>
      </p:sp>
    </p:spTree>
    <p:extLst>
      <p:ext uri="{BB962C8B-B14F-4D97-AF65-F5344CB8AC3E}">
        <p14:creationId xmlns:p14="http://schemas.microsoft.com/office/powerpoint/2010/main" val="475282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37142" y="3486240"/>
            <a:ext cx="3893127" cy="278380"/>
          </a:xfrm>
          <a:prstGeom prst="rect">
            <a:avLst/>
          </a:prstGeom>
        </p:spPr>
        <p:txBody>
          <a:bodyPr vert="horz" wrap="square" lIns="0" tIns="8226" rIns="0" bIns="0" rtlCol="0">
            <a:spAutoFit/>
          </a:bodyPr>
          <a:lstStyle/>
          <a:p>
            <a:pPr marL="8659" marR="3464">
              <a:lnSpc>
                <a:spcPct val="117300"/>
              </a:lnSpc>
              <a:spcBef>
                <a:spcPts val="65"/>
              </a:spcBef>
            </a:pPr>
            <a:r>
              <a:rPr sz="750" dirty="0">
                <a:latin typeface="Calibri"/>
                <a:cs typeface="Calibri"/>
              </a:rPr>
              <a:t>To </a:t>
            </a:r>
            <a:r>
              <a:rPr sz="750" spc="-3" dirty="0">
                <a:latin typeface="Calibri"/>
                <a:cs typeface="Calibri"/>
              </a:rPr>
              <a:t>view </a:t>
            </a:r>
            <a:r>
              <a:rPr sz="750" dirty="0">
                <a:latin typeface="Calibri"/>
                <a:cs typeface="Calibri"/>
              </a:rPr>
              <a:t>the </a:t>
            </a:r>
            <a:r>
              <a:rPr sz="750" spc="-3" dirty="0">
                <a:latin typeface="Calibri"/>
                <a:cs typeface="Calibri"/>
              </a:rPr>
              <a:t>report </a:t>
            </a:r>
            <a:r>
              <a:rPr sz="750" dirty="0">
                <a:latin typeface="Calibri"/>
                <a:cs typeface="Calibri"/>
              </a:rPr>
              <a:t>– </a:t>
            </a:r>
            <a:r>
              <a:rPr sz="750" spc="-3" dirty="0">
                <a:latin typeface="Calibri"/>
                <a:cs typeface="Calibri"/>
              </a:rPr>
              <a:t>be sure that all pop-up blockers have been disabled. </a:t>
            </a:r>
            <a:r>
              <a:rPr sz="750" dirty="0">
                <a:latin typeface="Calibri"/>
                <a:cs typeface="Calibri"/>
              </a:rPr>
              <a:t>Then </a:t>
            </a:r>
            <a:r>
              <a:rPr sz="750" spc="-3" dirty="0">
                <a:latin typeface="Calibri"/>
                <a:cs typeface="Calibri"/>
              </a:rPr>
              <a:t>click </a:t>
            </a:r>
            <a:r>
              <a:rPr sz="750" dirty="0">
                <a:latin typeface="Calibri"/>
                <a:cs typeface="Calibri"/>
              </a:rPr>
              <a:t>on the </a:t>
            </a:r>
            <a:r>
              <a:rPr sz="750" spc="-3" dirty="0">
                <a:latin typeface="Calibri"/>
                <a:cs typeface="Calibri"/>
              </a:rPr>
              <a:t>View </a:t>
            </a:r>
            <a:r>
              <a:rPr sz="750" spc="-7" dirty="0">
                <a:latin typeface="Calibri"/>
                <a:cs typeface="Calibri"/>
              </a:rPr>
              <a:t>link  </a:t>
            </a:r>
            <a:r>
              <a:rPr sz="750" spc="-3" dirty="0">
                <a:latin typeface="Calibri"/>
                <a:cs typeface="Calibri"/>
              </a:rPr>
              <a:t>area.</a:t>
            </a:r>
            <a:endParaRPr sz="750">
              <a:latin typeface="Calibri"/>
              <a:cs typeface="Calibri"/>
            </a:endParaRPr>
          </a:p>
        </p:txBody>
      </p:sp>
      <p:sp>
        <p:nvSpPr>
          <p:cNvPr id="3" name="object 3"/>
          <p:cNvSpPr txBox="1"/>
          <p:nvPr/>
        </p:nvSpPr>
        <p:spPr>
          <a:xfrm>
            <a:off x="2537047" y="5456959"/>
            <a:ext cx="2379518" cy="124160"/>
          </a:xfrm>
          <a:prstGeom prst="rect">
            <a:avLst/>
          </a:prstGeom>
        </p:spPr>
        <p:txBody>
          <a:bodyPr vert="horz" wrap="square" lIns="0" tIns="8659" rIns="0" bIns="0" rtlCol="0">
            <a:spAutoFit/>
          </a:bodyPr>
          <a:lstStyle/>
          <a:p>
            <a:pPr marL="8659">
              <a:spcBef>
                <a:spcPts val="68"/>
              </a:spcBef>
            </a:pPr>
            <a:r>
              <a:rPr sz="750" dirty="0">
                <a:latin typeface="Calibri"/>
                <a:cs typeface="Calibri"/>
              </a:rPr>
              <a:t>Your </a:t>
            </a:r>
            <a:r>
              <a:rPr sz="750" spc="-3" dirty="0">
                <a:latin typeface="Calibri"/>
                <a:cs typeface="Calibri"/>
              </a:rPr>
              <a:t>report will </a:t>
            </a:r>
            <a:r>
              <a:rPr sz="750" dirty="0">
                <a:latin typeface="Calibri"/>
                <a:cs typeface="Calibri"/>
              </a:rPr>
              <a:t>then </a:t>
            </a:r>
            <a:r>
              <a:rPr sz="750" spc="-3" dirty="0">
                <a:latin typeface="Calibri"/>
                <a:cs typeface="Calibri"/>
              </a:rPr>
              <a:t>“pop-up” in </a:t>
            </a:r>
            <a:r>
              <a:rPr sz="750" dirty="0">
                <a:latin typeface="Calibri"/>
                <a:cs typeface="Calibri"/>
              </a:rPr>
              <a:t>a </a:t>
            </a:r>
            <a:r>
              <a:rPr sz="750" spc="-3" dirty="0">
                <a:latin typeface="Calibri"/>
                <a:cs typeface="Calibri"/>
              </a:rPr>
              <a:t>new screen </a:t>
            </a:r>
            <a:r>
              <a:rPr sz="750" dirty="0">
                <a:latin typeface="Calibri"/>
                <a:cs typeface="Calibri"/>
              </a:rPr>
              <a:t>to </a:t>
            </a:r>
            <a:r>
              <a:rPr sz="750" spc="-3" dirty="0">
                <a:latin typeface="Calibri"/>
                <a:cs typeface="Calibri"/>
              </a:rPr>
              <a:t>be</a:t>
            </a:r>
            <a:r>
              <a:rPr sz="750" spc="14" dirty="0">
                <a:latin typeface="Calibri"/>
                <a:cs typeface="Calibri"/>
              </a:rPr>
              <a:t> </a:t>
            </a:r>
            <a:r>
              <a:rPr sz="750" spc="-3" dirty="0">
                <a:latin typeface="Calibri"/>
                <a:cs typeface="Calibri"/>
              </a:rPr>
              <a:t>printed.</a:t>
            </a:r>
            <a:endParaRPr sz="750">
              <a:latin typeface="Calibri"/>
              <a:cs typeface="Calibri"/>
            </a:endParaRPr>
          </a:p>
        </p:txBody>
      </p:sp>
      <p:sp>
        <p:nvSpPr>
          <p:cNvPr id="4" name="object 4"/>
          <p:cNvSpPr/>
          <p:nvPr/>
        </p:nvSpPr>
        <p:spPr>
          <a:xfrm>
            <a:off x="2545773" y="623455"/>
            <a:ext cx="3935678" cy="2562533"/>
          </a:xfrm>
          <a:prstGeom prst="rect">
            <a:avLst/>
          </a:prstGeom>
          <a:blipFill>
            <a:blip r:embed="rId2" cstate="print"/>
            <a:stretch>
              <a:fillRect/>
            </a:stretch>
          </a:blipFill>
        </p:spPr>
        <p:txBody>
          <a:bodyPr wrap="square" lIns="0" tIns="0" rIns="0" bIns="0" rtlCol="0"/>
          <a:lstStyle/>
          <a:p>
            <a:endParaRPr sz="1227"/>
          </a:p>
        </p:txBody>
      </p:sp>
      <p:sp>
        <p:nvSpPr>
          <p:cNvPr id="5" name="object 5"/>
          <p:cNvSpPr/>
          <p:nvPr/>
        </p:nvSpPr>
        <p:spPr>
          <a:xfrm>
            <a:off x="2545773" y="3873730"/>
            <a:ext cx="3490486" cy="1266210"/>
          </a:xfrm>
          <a:prstGeom prst="rect">
            <a:avLst/>
          </a:prstGeom>
          <a:blipFill>
            <a:blip r:embed="rId3" cstate="print"/>
            <a:stretch>
              <a:fillRect/>
            </a:stretch>
          </a:blipFill>
        </p:spPr>
        <p:txBody>
          <a:bodyPr wrap="square" lIns="0" tIns="0" rIns="0" bIns="0" rtlCol="0"/>
          <a:lstStyle/>
          <a:p>
            <a:endParaRPr sz="1227"/>
          </a:p>
        </p:txBody>
      </p:sp>
    </p:spTree>
    <p:extLst>
      <p:ext uri="{BB962C8B-B14F-4D97-AF65-F5344CB8AC3E}">
        <p14:creationId xmlns:p14="http://schemas.microsoft.com/office/powerpoint/2010/main" val="2490937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45772" y="624320"/>
            <a:ext cx="3733366" cy="1525731"/>
          </a:xfrm>
          <a:prstGeom prst="rect">
            <a:avLst/>
          </a:prstGeom>
          <a:blipFill>
            <a:blip r:embed="rId2" cstate="print"/>
            <a:stretch>
              <a:fillRect/>
            </a:stretch>
          </a:blipFill>
        </p:spPr>
        <p:txBody>
          <a:bodyPr wrap="square" lIns="0" tIns="0" rIns="0" bIns="0" rtlCol="0"/>
          <a:lstStyle/>
          <a:p>
            <a:endParaRPr sz="1227"/>
          </a:p>
        </p:txBody>
      </p:sp>
      <p:sp>
        <p:nvSpPr>
          <p:cNvPr id="3" name="object 3"/>
          <p:cNvSpPr txBox="1"/>
          <p:nvPr/>
        </p:nvSpPr>
        <p:spPr>
          <a:xfrm>
            <a:off x="2537051" y="2662220"/>
            <a:ext cx="3960668" cy="683054"/>
          </a:xfrm>
          <a:prstGeom prst="rect">
            <a:avLst/>
          </a:prstGeom>
        </p:spPr>
        <p:txBody>
          <a:bodyPr vert="horz" wrap="square" lIns="0" tIns="7793" rIns="0" bIns="0" rtlCol="0">
            <a:spAutoFit/>
          </a:bodyPr>
          <a:lstStyle/>
          <a:p>
            <a:pPr marL="8659" marR="3464">
              <a:lnSpc>
                <a:spcPct val="116799"/>
              </a:lnSpc>
              <a:spcBef>
                <a:spcPts val="61"/>
              </a:spcBef>
            </a:pPr>
            <a:r>
              <a:rPr sz="750" spc="-3" dirty="0">
                <a:latin typeface="Calibri"/>
                <a:cs typeface="Calibri"/>
              </a:rPr>
              <a:t>If </a:t>
            </a:r>
            <a:r>
              <a:rPr sz="750" dirty="0">
                <a:latin typeface="Calibri"/>
                <a:cs typeface="Calibri"/>
              </a:rPr>
              <a:t>you </a:t>
            </a:r>
            <a:r>
              <a:rPr sz="750" spc="-3" dirty="0">
                <a:latin typeface="Calibri"/>
                <a:cs typeface="Calibri"/>
              </a:rPr>
              <a:t>have any questions regarding </a:t>
            </a:r>
            <a:r>
              <a:rPr sz="750" dirty="0">
                <a:latin typeface="Calibri"/>
                <a:cs typeface="Calibri"/>
              </a:rPr>
              <a:t>the </a:t>
            </a:r>
            <a:r>
              <a:rPr sz="750" spc="-3" dirty="0">
                <a:latin typeface="Calibri"/>
                <a:cs typeface="Calibri"/>
              </a:rPr>
              <a:t>report, </a:t>
            </a:r>
            <a:r>
              <a:rPr sz="750" dirty="0">
                <a:latin typeface="Calibri"/>
                <a:cs typeface="Calibri"/>
              </a:rPr>
              <a:t>you </a:t>
            </a:r>
            <a:r>
              <a:rPr sz="750" spc="-3" dirty="0">
                <a:latin typeface="Calibri"/>
                <a:cs typeface="Calibri"/>
              </a:rPr>
              <a:t>can </a:t>
            </a:r>
            <a:r>
              <a:rPr sz="750" dirty="0">
                <a:latin typeface="Calibri"/>
                <a:cs typeface="Calibri"/>
              </a:rPr>
              <a:t>email </a:t>
            </a:r>
            <a:r>
              <a:rPr sz="750" spc="-3" dirty="0">
                <a:latin typeface="Calibri"/>
                <a:cs typeface="Calibri"/>
              </a:rPr>
              <a:t>MYB’s customer service team directly  </a:t>
            </a:r>
            <a:r>
              <a:rPr sz="750" dirty="0">
                <a:latin typeface="Calibri"/>
                <a:cs typeface="Calibri"/>
              </a:rPr>
              <a:t>from the </a:t>
            </a:r>
            <a:r>
              <a:rPr sz="750" spc="-3" dirty="0">
                <a:latin typeface="Calibri"/>
                <a:cs typeface="Calibri"/>
              </a:rPr>
              <a:t>result area </a:t>
            </a:r>
            <a:r>
              <a:rPr sz="750" spc="-7" dirty="0">
                <a:latin typeface="Calibri"/>
                <a:cs typeface="Calibri"/>
              </a:rPr>
              <a:t>by </a:t>
            </a:r>
            <a:r>
              <a:rPr sz="750" spc="-3" dirty="0">
                <a:latin typeface="Calibri"/>
                <a:cs typeface="Calibri"/>
              </a:rPr>
              <a:t>clicking </a:t>
            </a:r>
            <a:r>
              <a:rPr sz="750" dirty="0">
                <a:latin typeface="Calibri"/>
                <a:cs typeface="Calibri"/>
              </a:rPr>
              <a:t>on </a:t>
            </a:r>
            <a:r>
              <a:rPr sz="750" spc="-3" dirty="0">
                <a:latin typeface="Calibri"/>
                <a:cs typeface="Calibri"/>
              </a:rPr>
              <a:t>the envelope icon, this will provide </a:t>
            </a:r>
            <a:r>
              <a:rPr sz="750" dirty="0">
                <a:latin typeface="Calibri"/>
                <a:cs typeface="Calibri"/>
              </a:rPr>
              <a:t>our </a:t>
            </a:r>
            <a:r>
              <a:rPr sz="750" spc="-3" dirty="0">
                <a:latin typeface="Calibri"/>
                <a:cs typeface="Calibri"/>
              </a:rPr>
              <a:t>customer service team </a:t>
            </a:r>
            <a:r>
              <a:rPr sz="750" dirty="0">
                <a:latin typeface="Calibri"/>
                <a:cs typeface="Calibri"/>
              </a:rPr>
              <a:t>with  the </a:t>
            </a:r>
            <a:r>
              <a:rPr sz="750" spc="-3" dirty="0">
                <a:latin typeface="Calibri"/>
                <a:cs typeface="Calibri"/>
              </a:rPr>
              <a:t>name </a:t>
            </a:r>
            <a:r>
              <a:rPr sz="750" dirty="0">
                <a:latin typeface="Calibri"/>
                <a:cs typeface="Calibri"/>
              </a:rPr>
              <a:t>of </a:t>
            </a:r>
            <a:r>
              <a:rPr sz="750" spc="-3" dirty="0">
                <a:latin typeface="Calibri"/>
                <a:cs typeface="Calibri"/>
              </a:rPr>
              <a:t>the candidate and </a:t>
            </a:r>
            <a:r>
              <a:rPr sz="750" dirty="0">
                <a:latin typeface="Calibri"/>
                <a:cs typeface="Calibri"/>
              </a:rPr>
              <a:t>we </a:t>
            </a:r>
            <a:r>
              <a:rPr sz="750" spc="-3" dirty="0">
                <a:latin typeface="Calibri"/>
                <a:cs typeface="Calibri"/>
              </a:rPr>
              <a:t>will be able to respond to your questions in </a:t>
            </a:r>
            <a:r>
              <a:rPr sz="750" dirty="0">
                <a:latin typeface="Calibri"/>
                <a:cs typeface="Calibri"/>
              </a:rPr>
              <a:t>a </a:t>
            </a:r>
            <a:r>
              <a:rPr sz="750" spc="-3" dirty="0">
                <a:latin typeface="Calibri"/>
                <a:cs typeface="Calibri"/>
              </a:rPr>
              <a:t>timely manner. </a:t>
            </a:r>
            <a:r>
              <a:rPr sz="750" dirty="0">
                <a:latin typeface="Calibri"/>
                <a:cs typeface="Calibri"/>
              </a:rPr>
              <a:t>You  may </a:t>
            </a:r>
            <a:r>
              <a:rPr sz="750" spc="-3" dirty="0">
                <a:latin typeface="Calibri"/>
                <a:cs typeface="Calibri"/>
              </a:rPr>
              <a:t>also call </a:t>
            </a:r>
            <a:r>
              <a:rPr sz="750" dirty="0">
                <a:latin typeface="Calibri"/>
                <a:cs typeface="Calibri"/>
              </a:rPr>
              <a:t>toll </a:t>
            </a:r>
            <a:r>
              <a:rPr sz="750" spc="-3" dirty="0">
                <a:latin typeface="Calibri"/>
                <a:cs typeface="Calibri"/>
              </a:rPr>
              <a:t>free </a:t>
            </a:r>
            <a:r>
              <a:rPr sz="750" dirty="0">
                <a:latin typeface="Calibri"/>
                <a:cs typeface="Calibri"/>
              </a:rPr>
              <a:t>to </a:t>
            </a:r>
            <a:r>
              <a:rPr sz="750" spc="-3" dirty="0">
                <a:latin typeface="Calibri"/>
                <a:cs typeface="Calibri"/>
              </a:rPr>
              <a:t>1-888-758-3776. Representatives are available </a:t>
            </a:r>
            <a:r>
              <a:rPr sz="750" dirty="0">
                <a:latin typeface="Calibri"/>
                <a:cs typeface="Calibri"/>
              </a:rPr>
              <a:t>to </a:t>
            </a:r>
            <a:r>
              <a:rPr sz="750" spc="-3" dirty="0">
                <a:latin typeface="Calibri"/>
                <a:cs typeface="Calibri"/>
              </a:rPr>
              <a:t>help </a:t>
            </a:r>
            <a:r>
              <a:rPr sz="750" dirty="0">
                <a:latin typeface="Calibri"/>
                <a:cs typeface="Calibri"/>
              </a:rPr>
              <a:t>you </a:t>
            </a:r>
            <a:r>
              <a:rPr sz="750" spc="-3" dirty="0">
                <a:latin typeface="Calibri"/>
                <a:cs typeface="Calibri"/>
              </a:rPr>
              <a:t>Monday through  Friday 8am </a:t>
            </a:r>
            <a:r>
              <a:rPr sz="750" dirty="0">
                <a:latin typeface="Calibri"/>
                <a:cs typeface="Calibri"/>
              </a:rPr>
              <a:t>to </a:t>
            </a:r>
            <a:r>
              <a:rPr sz="750" spc="-3" dirty="0">
                <a:latin typeface="Calibri"/>
                <a:cs typeface="Calibri"/>
              </a:rPr>
              <a:t>7pm Eastern Standard Time, excluding weekends and Federal</a:t>
            </a:r>
            <a:r>
              <a:rPr sz="750" spc="17" dirty="0">
                <a:latin typeface="Calibri"/>
                <a:cs typeface="Calibri"/>
              </a:rPr>
              <a:t> </a:t>
            </a:r>
            <a:r>
              <a:rPr sz="750" spc="-3" dirty="0">
                <a:latin typeface="Calibri"/>
                <a:cs typeface="Calibri"/>
              </a:rPr>
              <a:t>holidays.</a:t>
            </a:r>
            <a:endParaRPr sz="750">
              <a:latin typeface="Calibri"/>
              <a:cs typeface="Calibri"/>
            </a:endParaRPr>
          </a:p>
        </p:txBody>
      </p:sp>
      <p:sp>
        <p:nvSpPr>
          <p:cNvPr id="4" name="object 4"/>
          <p:cNvSpPr/>
          <p:nvPr/>
        </p:nvSpPr>
        <p:spPr>
          <a:xfrm>
            <a:off x="2545773" y="3449149"/>
            <a:ext cx="4052454" cy="2197674"/>
          </a:xfrm>
          <a:prstGeom prst="rect">
            <a:avLst/>
          </a:prstGeom>
          <a:blipFill>
            <a:blip r:embed="rId3" cstate="print"/>
            <a:stretch>
              <a:fillRect/>
            </a:stretch>
          </a:blipFill>
        </p:spPr>
        <p:txBody>
          <a:bodyPr wrap="square" lIns="0" tIns="0" rIns="0" bIns="0" rtlCol="0"/>
          <a:lstStyle/>
          <a:p>
            <a:endParaRPr sz="1227"/>
          </a:p>
        </p:txBody>
      </p:sp>
    </p:spTree>
    <p:extLst>
      <p:ext uri="{BB962C8B-B14F-4D97-AF65-F5344CB8AC3E}">
        <p14:creationId xmlns:p14="http://schemas.microsoft.com/office/powerpoint/2010/main" val="1177489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37114" y="590289"/>
            <a:ext cx="4004397" cy="414292"/>
          </a:xfrm>
          <a:prstGeom prst="rect">
            <a:avLst/>
          </a:prstGeom>
        </p:spPr>
        <p:txBody>
          <a:bodyPr vert="horz" wrap="square" lIns="0" tIns="9092" rIns="0" bIns="0" rtlCol="0">
            <a:spAutoFit/>
          </a:bodyPr>
          <a:lstStyle/>
          <a:p>
            <a:pPr marL="8659" marR="3464" algn="just">
              <a:lnSpc>
                <a:spcPct val="116799"/>
              </a:lnSpc>
              <a:spcBef>
                <a:spcPts val="72"/>
              </a:spcBef>
            </a:pPr>
            <a:r>
              <a:rPr sz="750" dirty="0">
                <a:latin typeface="Calibri"/>
                <a:cs typeface="Calibri"/>
              </a:rPr>
              <a:t>You </a:t>
            </a:r>
            <a:r>
              <a:rPr sz="750" spc="-3" dirty="0">
                <a:latin typeface="Calibri"/>
                <a:cs typeface="Calibri"/>
              </a:rPr>
              <a:t>also have </a:t>
            </a:r>
            <a:r>
              <a:rPr sz="750" dirty="0">
                <a:latin typeface="Calibri"/>
                <a:cs typeface="Calibri"/>
              </a:rPr>
              <a:t>the </a:t>
            </a:r>
            <a:r>
              <a:rPr sz="750" spc="-3" dirty="0">
                <a:latin typeface="Calibri"/>
                <a:cs typeface="Calibri"/>
              </a:rPr>
              <a:t>capability to add additional notes that are specific </a:t>
            </a:r>
            <a:r>
              <a:rPr sz="750" dirty="0">
                <a:latin typeface="Calibri"/>
                <a:cs typeface="Calibri"/>
              </a:rPr>
              <a:t>to the </a:t>
            </a:r>
            <a:r>
              <a:rPr sz="750" spc="-3" dirty="0">
                <a:latin typeface="Calibri"/>
                <a:cs typeface="Calibri"/>
              </a:rPr>
              <a:t>candidate by clicking </a:t>
            </a:r>
            <a:r>
              <a:rPr sz="750" dirty="0">
                <a:latin typeface="Calibri"/>
                <a:cs typeface="Calibri"/>
              </a:rPr>
              <a:t>on the  </a:t>
            </a:r>
            <a:r>
              <a:rPr sz="750" spc="-3" dirty="0">
                <a:latin typeface="Calibri"/>
                <a:cs typeface="Calibri"/>
              </a:rPr>
              <a:t>pencil </a:t>
            </a:r>
            <a:r>
              <a:rPr sz="750" dirty="0">
                <a:latin typeface="Calibri"/>
                <a:cs typeface="Calibri"/>
              </a:rPr>
              <a:t>icon. </a:t>
            </a:r>
            <a:r>
              <a:rPr sz="750" spc="-3" dirty="0">
                <a:latin typeface="Calibri"/>
                <a:cs typeface="Calibri"/>
              </a:rPr>
              <a:t>Notes are stored </a:t>
            </a:r>
            <a:r>
              <a:rPr sz="750" dirty="0">
                <a:latin typeface="Calibri"/>
                <a:cs typeface="Calibri"/>
              </a:rPr>
              <a:t>with a </a:t>
            </a:r>
            <a:r>
              <a:rPr sz="750" spc="-3" dirty="0">
                <a:latin typeface="Calibri"/>
                <a:cs typeface="Calibri"/>
              </a:rPr>
              <a:t>date and time stamp. Be sure </a:t>
            </a:r>
            <a:r>
              <a:rPr sz="750" dirty="0">
                <a:latin typeface="Calibri"/>
                <a:cs typeface="Calibri"/>
              </a:rPr>
              <a:t>to </a:t>
            </a:r>
            <a:r>
              <a:rPr sz="750" spc="-3" dirty="0">
                <a:latin typeface="Calibri"/>
                <a:cs typeface="Calibri"/>
              </a:rPr>
              <a:t>click </a:t>
            </a:r>
            <a:r>
              <a:rPr sz="750" dirty="0">
                <a:latin typeface="Calibri"/>
                <a:cs typeface="Calibri"/>
              </a:rPr>
              <a:t>on </a:t>
            </a:r>
            <a:r>
              <a:rPr sz="750" spc="-3" dirty="0">
                <a:latin typeface="Calibri"/>
                <a:cs typeface="Calibri"/>
              </a:rPr>
              <a:t>the </a:t>
            </a:r>
            <a:r>
              <a:rPr sz="750" dirty="0">
                <a:latin typeface="Calibri"/>
                <a:cs typeface="Calibri"/>
              </a:rPr>
              <a:t>Save </a:t>
            </a:r>
            <a:r>
              <a:rPr sz="750" spc="-3" dirty="0">
                <a:latin typeface="Calibri"/>
                <a:cs typeface="Calibri"/>
              </a:rPr>
              <a:t>button </a:t>
            </a:r>
            <a:r>
              <a:rPr sz="750" dirty="0">
                <a:latin typeface="Calibri"/>
                <a:cs typeface="Calibri"/>
              </a:rPr>
              <a:t>when you  have </a:t>
            </a:r>
            <a:r>
              <a:rPr sz="750" spc="-3" dirty="0">
                <a:latin typeface="Calibri"/>
                <a:cs typeface="Calibri"/>
              </a:rPr>
              <a:t>finished your</a:t>
            </a:r>
            <a:r>
              <a:rPr sz="750" spc="-7" dirty="0">
                <a:latin typeface="Calibri"/>
                <a:cs typeface="Calibri"/>
              </a:rPr>
              <a:t> </a:t>
            </a:r>
            <a:r>
              <a:rPr sz="750" spc="-3" dirty="0">
                <a:latin typeface="Calibri"/>
                <a:cs typeface="Calibri"/>
              </a:rPr>
              <a:t>note.</a:t>
            </a:r>
            <a:endParaRPr sz="750">
              <a:latin typeface="Calibri"/>
              <a:cs typeface="Calibri"/>
            </a:endParaRPr>
          </a:p>
        </p:txBody>
      </p:sp>
      <p:sp>
        <p:nvSpPr>
          <p:cNvPr id="3" name="object 3"/>
          <p:cNvSpPr txBox="1"/>
          <p:nvPr/>
        </p:nvSpPr>
        <p:spPr>
          <a:xfrm>
            <a:off x="2537018" y="4721200"/>
            <a:ext cx="4005695" cy="1316409"/>
          </a:xfrm>
          <a:prstGeom prst="rect">
            <a:avLst/>
          </a:prstGeom>
        </p:spPr>
        <p:txBody>
          <a:bodyPr vert="horz" wrap="square" lIns="0" tIns="8659" rIns="0" bIns="0" rtlCol="0">
            <a:spAutoFit/>
          </a:bodyPr>
          <a:lstStyle/>
          <a:p>
            <a:pPr marL="8659">
              <a:spcBef>
                <a:spcPts val="68"/>
              </a:spcBef>
            </a:pPr>
            <a:r>
              <a:rPr sz="750" dirty="0">
                <a:latin typeface="Calibri"/>
                <a:cs typeface="Calibri"/>
              </a:rPr>
              <a:t>MYB </a:t>
            </a:r>
            <a:r>
              <a:rPr sz="750" spc="-3" dirty="0">
                <a:latin typeface="Calibri"/>
                <a:cs typeface="Calibri"/>
              </a:rPr>
              <a:t>has established an Alert System that will aid </a:t>
            </a:r>
            <a:r>
              <a:rPr sz="750" dirty="0">
                <a:latin typeface="Calibri"/>
                <a:cs typeface="Calibri"/>
              </a:rPr>
              <a:t>you </a:t>
            </a:r>
            <a:r>
              <a:rPr sz="750" spc="-7" dirty="0">
                <a:latin typeface="Calibri"/>
                <a:cs typeface="Calibri"/>
              </a:rPr>
              <a:t>in </a:t>
            </a:r>
            <a:r>
              <a:rPr sz="750" dirty="0">
                <a:latin typeface="Calibri"/>
                <a:cs typeface="Calibri"/>
              </a:rPr>
              <a:t>making </a:t>
            </a:r>
            <a:r>
              <a:rPr sz="750" spc="-3" dirty="0">
                <a:latin typeface="Calibri"/>
                <a:cs typeface="Calibri"/>
              </a:rPr>
              <a:t>final eligibility decisions </a:t>
            </a:r>
            <a:r>
              <a:rPr sz="750" dirty="0">
                <a:latin typeface="Calibri"/>
                <a:cs typeface="Calibri"/>
              </a:rPr>
              <a:t>on</a:t>
            </a:r>
            <a:r>
              <a:rPr sz="750" spc="85" dirty="0">
                <a:latin typeface="Calibri"/>
                <a:cs typeface="Calibri"/>
              </a:rPr>
              <a:t> </a:t>
            </a:r>
            <a:r>
              <a:rPr sz="750" spc="-3" dirty="0">
                <a:latin typeface="Calibri"/>
                <a:cs typeface="Calibri"/>
              </a:rPr>
              <a:t>candidates.</a:t>
            </a:r>
            <a:endParaRPr sz="750">
              <a:latin typeface="Calibri"/>
              <a:cs typeface="Calibri"/>
            </a:endParaRPr>
          </a:p>
          <a:p>
            <a:pPr>
              <a:spcBef>
                <a:spcPts val="24"/>
              </a:spcBef>
            </a:pPr>
            <a:endParaRPr sz="545">
              <a:latin typeface="Calibri"/>
              <a:cs typeface="Calibri"/>
            </a:endParaRPr>
          </a:p>
          <a:p>
            <a:pPr marL="8659" marR="280114">
              <a:lnSpc>
                <a:spcPct val="116300"/>
              </a:lnSpc>
            </a:pPr>
            <a:r>
              <a:rPr sz="750" dirty="0">
                <a:latin typeface="Calibri"/>
                <a:cs typeface="Calibri"/>
              </a:rPr>
              <a:t>Green would </a:t>
            </a:r>
            <a:r>
              <a:rPr sz="750" spc="-3" dirty="0">
                <a:latin typeface="Calibri"/>
                <a:cs typeface="Calibri"/>
              </a:rPr>
              <a:t>indicate that no criminal records were found that </a:t>
            </a:r>
            <a:r>
              <a:rPr sz="750" dirty="0">
                <a:latin typeface="Calibri"/>
                <a:cs typeface="Calibri"/>
              </a:rPr>
              <a:t>would </a:t>
            </a:r>
            <a:r>
              <a:rPr sz="750" spc="-3" dirty="0">
                <a:latin typeface="Calibri"/>
                <a:cs typeface="Calibri"/>
              </a:rPr>
              <a:t>cause </a:t>
            </a:r>
            <a:r>
              <a:rPr sz="750" dirty="0">
                <a:latin typeface="Calibri"/>
                <a:cs typeface="Calibri"/>
              </a:rPr>
              <a:t>the </a:t>
            </a:r>
            <a:r>
              <a:rPr sz="750" spc="-3" dirty="0">
                <a:latin typeface="Calibri"/>
                <a:cs typeface="Calibri"/>
              </a:rPr>
              <a:t>candidate to be  ineligible.</a:t>
            </a:r>
            <a:endParaRPr sz="750">
              <a:latin typeface="Calibri"/>
              <a:cs typeface="Calibri"/>
            </a:endParaRPr>
          </a:p>
          <a:p>
            <a:pPr>
              <a:spcBef>
                <a:spcPts val="10"/>
              </a:spcBef>
            </a:pPr>
            <a:endParaRPr sz="545">
              <a:latin typeface="Calibri"/>
              <a:cs typeface="Calibri"/>
            </a:endParaRPr>
          </a:p>
          <a:p>
            <a:pPr marL="8659" marR="114730">
              <a:lnSpc>
                <a:spcPct val="117300"/>
              </a:lnSpc>
              <a:spcBef>
                <a:spcPts val="3"/>
              </a:spcBef>
            </a:pPr>
            <a:r>
              <a:rPr sz="750" dirty="0">
                <a:latin typeface="Calibri"/>
                <a:cs typeface="Calibri"/>
              </a:rPr>
              <a:t>Red </a:t>
            </a:r>
            <a:r>
              <a:rPr sz="750" spc="-3" dirty="0">
                <a:latin typeface="Calibri"/>
                <a:cs typeface="Calibri"/>
              </a:rPr>
              <a:t>would indicate that disqualifying criminal records </a:t>
            </a:r>
            <a:r>
              <a:rPr sz="750" dirty="0">
                <a:latin typeface="Calibri"/>
                <a:cs typeface="Calibri"/>
              </a:rPr>
              <a:t>were </a:t>
            </a:r>
            <a:r>
              <a:rPr sz="750" spc="-3" dirty="0">
                <a:latin typeface="Calibri"/>
                <a:cs typeface="Calibri"/>
              </a:rPr>
              <a:t>found based </a:t>
            </a:r>
            <a:r>
              <a:rPr sz="750" dirty="0">
                <a:latin typeface="Calibri"/>
                <a:cs typeface="Calibri"/>
              </a:rPr>
              <a:t>on the </a:t>
            </a:r>
            <a:r>
              <a:rPr sz="750" spc="-3" dirty="0">
                <a:latin typeface="Calibri"/>
                <a:cs typeface="Calibri"/>
              </a:rPr>
              <a:t>Disqualifying  Convictions located in </a:t>
            </a:r>
            <a:r>
              <a:rPr sz="750" dirty="0">
                <a:latin typeface="Calibri"/>
                <a:cs typeface="Calibri"/>
              </a:rPr>
              <a:t>the PRH </a:t>
            </a:r>
            <a:r>
              <a:rPr sz="750" spc="-3" dirty="0">
                <a:latin typeface="Calibri"/>
                <a:cs typeface="Calibri"/>
              </a:rPr>
              <a:t>Chapter </a:t>
            </a:r>
            <a:r>
              <a:rPr sz="750" dirty="0">
                <a:latin typeface="Calibri"/>
                <a:cs typeface="Calibri"/>
              </a:rPr>
              <a:t>1 </a:t>
            </a:r>
            <a:r>
              <a:rPr sz="750" spc="-3" dirty="0">
                <a:latin typeface="Calibri"/>
                <a:cs typeface="Calibri"/>
              </a:rPr>
              <a:t>and Appendix 103 and that further review by admissions is  necessary.</a:t>
            </a:r>
            <a:endParaRPr sz="750">
              <a:latin typeface="Calibri"/>
              <a:cs typeface="Calibri"/>
            </a:endParaRPr>
          </a:p>
          <a:p>
            <a:pPr>
              <a:spcBef>
                <a:spcPts val="20"/>
              </a:spcBef>
            </a:pPr>
            <a:endParaRPr sz="545">
              <a:latin typeface="Calibri"/>
              <a:cs typeface="Calibri"/>
            </a:endParaRPr>
          </a:p>
          <a:p>
            <a:pPr marL="8659" marR="51520">
              <a:lnSpc>
                <a:spcPct val="116300"/>
              </a:lnSpc>
            </a:pPr>
            <a:r>
              <a:rPr sz="750" spc="-3" dirty="0">
                <a:latin typeface="Calibri"/>
                <a:cs typeface="Calibri"/>
              </a:rPr>
              <a:t>Yellow </a:t>
            </a:r>
            <a:r>
              <a:rPr sz="750" dirty="0">
                <a:latin typeface="Calibri"/>
                <a:cs typeface="Calibri"/>
              </a:rPr>
              <a:t>would </a:t>
            </a:r>
            <a:r>
              <a:rPr sz="750" spc="-3" dirty="0">
                <a:latin typeface="Calibri"/>
                <a:cs typeface="Calibri"/>
              </a:rPr>
              <a:t>indicate that criminal records were </a:t>
            </a:r>
            <a:r>
              <a:rPr sz="750" spc="-7" dirty="0">
                <a:latin typeface="Calibri"/>
                <a:cs typeface="Calibri"/>
              </a:rPr>
              <a:t>found </a:t>
            </a:r>
            <a:r>
              <a:rPr sz="750" spc="-3" dirty="0">
                <a:latin typeface="Calibri"/>
                <a:cs typeface="Calibri"/>
              </a:rPr>
              <a:t>that are questionable </a:t>
            </a:r>
            <a:r>
              <a:rPr sz="750" spc="-7" dirty="0">
                <a:latin typeface="Calibri"/>
                <a:cs typeface="Calibri"/>
              </a:rPr>
              <a:t>and </a:t>
            </a:r>
            <a:r>
              <a:rPr sz="750" dirty="0">
                <a:latin typeface="Calibri"/>
                <a:cs typeface="Calibri"/>
              </a:rPr>
              <a:t>would </a:t>
            </a:r>
            <a:r>
              <a:rPr sz="750" spc="-3" dirty="0">
                <a:latin typeface="Calibri"/>
                <a:cs typeface="Calibri"/>
              </a:rPr>
              <a:t>need further  review.</a:t>
            </a:r>
            <a:endParaRPr sz="750">
              <a:latin typeface="Calibri"/>
              <a:cs typeface="Calibri"/>
            </a:endParaRPr>
          </a:p>
        </p:txBody>
      </p:sp>
      <p:sp>
        <p:nvSpPr>
          <p:cNvPr id="4" name="object 4"/>
          <p:cNvSpPr/>
          <p:nvPr/>
        </p:nvSpPr>
        <p:spPr>
          <a:xfrm>
            <a:off x="2548230" y="1244900"/>
            <a:ext cx="4049997" cy="1056838"/>
          </a:xfrm>
          <a:prstGeom prst="rect">
            <a:avLst/>
          </a:prstGeom>
          <a:blipFill>
            <a:blip r:embed="rId2" cstate="print"/>
            <a:stretch>
              <a:fillRect/>
            </a:stretch>
          </a:blipFill>
        </p:spPr>
        <p:txBody>
          <a:bodyPr wrap="square" lIns="0" tIns="0" rIns="0" bIns="0" rtlCol="0"/>
          <a:lstStyle/>
          <a:p>
            <a:endParaRPr sz="1227"/>
          </a:p>
        </p:txBody>
      </p:sp>
      <p:sp>
        <p:nvSpPr>
          <p:cNvPr id="5" name="object 5"/>
          <p:cNvSpPr/>
          <p:nvPr/>
        </p:nvSpPr>
        <p:spPr>
          <a:xfrm>
            <a:off x="2725827" y="2405773"/>
            <a:ext cx="3186714" cy="2185484"/>
          </a:xfrm>
          <a:prstGeom prst="rect">
            <a:avLst/>
          </a:prstGeom>
          <a:blipFill>
            <a:blip r:embed="rId3" cstate="print"/>
            <a:stretch>
              <a:fillRect/>
            </a:stretch>
          </a:blipFill>
        </p:spPr>
        <p:txBody>
          <a:bodyPr wrap="square" lIns="0" tIns="0" rIns="0" bIns="0" rtlCol="0"/>
          <a:lstStyle/>
          <a:p>
            <a:endParaRPr sz="1227"/>
          </a:p>
        </p:txBody>
      </p:sp>
    </p:spTree>
    <p:extLst>
      <p:ext uri="{BB962C8B-B14F-4D97-AF65-F5344CB8AC3E}">
        <p14:creationId xmlns:p14="http://schemas.microsoft.com/office/powerpoint/2010/main" val="2540927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37114" y="609600"/>
            <a:ext cx="2757054" cy="124160"/>
          </a:xfrm>
          <a:prstGeom prst="rect">
            <a:avLst/>
          </a:prstGeom>
        </p:spPr>
        <p:txBody>
          <a:bodyPr vert="horz" wrap="square" lIns="0" tIns="8659" rIns="0" bIns="0" rtlCol="0">
            <a:spAutoFit/>
          </a:bodyPr>
          <a:lstStyle/>
          <a:p>
            <a:pPr marL="8659">
              <a:spcBef>
                <a:spcPts val="68"/>
              </a:spcBef>
            </a:pPr>
            <a:r>
              <a:rPr sz="750" spc="-3" dirty="0">
                <a:latin typeface="Calibri"/>
                <a:cs typeface="Calibri"/>
              </a:rPr>
              <a:t>Yellow </a:t>
            </a:r>
            <a:r>
              <a:rPr sz="750" dirty="0">
                <a:latin typeface="Calibri"/>
                <a:cs typeface="Calibri"/>
              </a:rPr>
              <a:t>may </a:t>
            </a:r>
            <a:r>
              <a:rPr sz="750" spc="-3" dirty="0">
                <a:latin typeface="Calibri"/>
                <a:cs typeface="Calibri"/>
              </a:rPr>
              <a:t>also indicate that MYB is in need </a:t>
            </a:r>
            <a:r>
              <a:rPr sz="750" dirty="0">
                <a:latin typeface="Calibri"/>
                <a:cs typeface="Calibri"/>
              </a:rPr>
              <a:t>of </a:t>
            </a:r>
            <a:r>
              <a:rPr sz="750" spc="-3" dirty="0">
                <a:latin typeface="Calibri"/>
                <a:cs typeface="Calibri"/>
              </a:rPr>
              <a:t>additional</a:t>
            </a:r>
            <a:r>
              <a:rPr sz="750" spc="41" dirty="0">
                <a:latin typeface="Calibri"/>
                <a:cs typeface="Calibri"/>
              </a:rPr>
              <a:t> </a:t>
            </a:r>
            <a:r>
              <a:rPr sz="750" spc="-3" dirty="0">
                <a:latin typeface="Calibri"/>
                <a:cs typeface="Calibri"/>
              </a:rPr>
              <a:t>information.</a:t>
            </a:r>
            <a:endParaRPr sz="750">
              <a:latin typeface="Calibri"/>
              <a:cs typeface="Calibri"/>
            </a:endParaRPr>
          </a:p>
        </p:txBody>
      </p:sp>
      <p:sp>
        <p:nvSpPr>
          <p:cNvPr id="3" name="object 3"/>
          <p:cNvSpPr txBox="1"/>
          <p:nvPr/>
        </p:nvSpPr>
        <p:spPr>
          <a:xfrm>
            <a:off x="2537114" y="2686718"/>
            <a:ext cx="2863128" cy="124597"/>
          </a:xfrm>
          <a:prstGeom prst="rect">
            <a:avLst/>
          </a:prstGeom>
        </p:spPr>
        <p:txBody>
          <a:bodyPr vert="horz" wrap="square" lIns="0" tIns="9092" rIns="0" bIns="0" rtlCol="0">
            <a:spAutoFit/>
          </a:bodyPr>
          <a:lstStyle/>
          <a:p>
            <a:pPr marL="8659">
              <a:spcBef>
                <a:spcPts val="72"/>
              </a:spcBef>
            </a:pPr>
            <a:r>
              <a:rPr sz="750" dirty="0">
                <a:latin typeface="Calibri"/>
                <a:cs typeface="Calibri"/>
              </a:rPr>
              <a:t>The </a:t>
            </a:r>
            <a:r>
              <a:rPr sz="750" spc="-3" dirty="0">
                <a:latin typeface="Calibri"/>
                <a:cs typeface="Calibri"/>
              </a:rPr>
              <a:t>status indicator for the candidate is located under </a:t>
            </a:r>
            <a:r>
              <a:rPr sz="750" dirty="0">
                <a:latin typeface="Calibri"/>
                <a:cs typeface="Calibri"/>
              </a:rPr>
              <a:t>the </a:t>
            </a:r>
            <a:r>
              <a:rPr sz="750" spc="-3" dirty="0">
                <a:latin typeface="Calibri"/>
                <a:cs typeface="Calibri"/>
              </a:rPr>
              <a:t>“Alert</a:t>
            </a:r>
            <a:r>
              <a:rPr sz="750" spc="58" dirty="0">
                <a:latin typeface="Calibri"/>
                <a:cs typeface="Calibri"/>
              </a:rPr>
              <a:t> </a:t>
            </a:r>
            <a:r>
              <a:rPr sz="750" spc="-3" dirty="0">
                <a:latin typeface="Calibri"/>
                <a:cs typeface="Calibri"/>
              </a:rPr>
              <a:t>Section”</a:t>
            </a:r>
            <a:endParaRPr sz="750">
              <a:latin typeface="Calibri"/>
              <a:cs typeface="Calibri"/>
            </a:endParaRPr>
          </a:p>
        </p:txBody>
      </p:sp>
      <p:sp>
        <p:nvSpPr>
          <p:cNvPr id="4" name="object 4"/>
          <p:cNvSpPr txBox="1"/>
          <p:nvPr/>
        </p:nvSpPr>
        <p:spPr>
          <a:xfrm>
            <a:off x="2537018" y="3906623"/>
            <a:ext cx="4009592" cy="748614"/>
          </a:xfrm>
          <a:prstGeom prst="rect">
            <a:avLst/>
          </a:prstGeom>
        </p:spPr>
        <p:txBody>
          <a:bodyPr vert="horz" wrap="square" lIns="0" tIns="9092" rIns="0" bIns="0" rtlCol="0">
            <a:spAutoFit/>
          </a:bodyPr>
          <a:lstStyle/>
          <a:p>
            <a:pPr marL="8659">
              <a:spcBef>
                <a:spcPts val="72"/>
              </a:spcBef>
            </a:pPr>
            <a:r>
              <a:rPr sz="750" spc="-3" dirty="0">
                <a:latin typeface="Calibri"/>
                <a:cs typeface="Calibri"/>
              </a:rPr>
              <a:t>Please note, this is </a:t>
            </a:r>
            <a:r>
              <a:rPr sz="750" dirty="0">
                <a:latin typeface="Calibri"/>
                <a:cs typeface="Calibri"/>
              </a:rPr>
              <a:t>a </a:t>
            </a:r>
            <a:r>
              <a:rPr sz="750" spc="-3" dirty="0">
                <a:latin typeface="Calibri"/>
                <a:cs typeface="Calibri"/>
              </a:rPr>
              <a:t>help feature </a:t>
            </a:r>
            <a:r>
              <a:rPr sz="750" dirty="0">
                <a:latin typeface="Calibri"/>
                <a:cs typeface="Calibri"/>
              </a:rPr>
              <a:t>only </a:t>
            </a:r>
            <a:r>
              <a:rPr sz="750" spc="-3" dirty="0">
                <a:latin typeface="Calibri"/>
                <a:cs typeface="Calibri"/>
              </a:rPr>
              <a:t>and MYB will </a:t>
            </a:r>
            <a:r>
              <a:rPr sz="750" dirty="0">
                <a:latin typeface="Calibri"/>
                <a:cs typeface="Calibri"/>
              </a:rPr>
              <a:t>not </a:t>
            </a:r>
            <a:r>
              <a:rPr sz="750" spc="-3" dirty="0">
                <a:latin typeface="Calibri"/>
                <a:cs typeface="Calibri"/>
              </a:rPr>
              <a:t>make any eligibility</a:t>
            </a:r>
            <a:r>
              <a:rPr sz="750" spc="14" dirty="0">
                <a:latin typeface="Calibri"/>
                <a:cs typeface="Calibri"/>
              </a:rPr>
              <a:t> </a:t>
            </a:r>
            <a:r>
              <a:rPr sz="750" spc="-3" dirty="0">
                <a:latin typeface="Calibri"/>
                <a:cs typeface="Calibri"/>
              </a:rPr>
              <a:t>decisions.</a:t>
            </a:r>
            <a:endParaRPr sz="750">
              <a:latin typeface="Calibri"/>
              <a:cs typeface="Calibri"/>
            </a:endParaRPr>
          </a:p>
          <a:p>
            <a:pPr>
              <a:spcBef>
                <a:spcPts val="10"/>
              </a:spcBef>
            </a:pPr>
            <a:endParaRPr sz="545">
              <a:latin typeface="Calibri"/>
              <a:cs typeface="Calibri"/>
            </a:endParaRPr>
          </a:p>
          <a:p>
            <a:pPr marL="8659" marR="3464">
              <a:lnSpc>
                <a:spcPct val="117300"/>
              </a:lnSpc>
            </a:pPr>
            <a:r>
              <a:rPr sz="750" dirty="0">
                <a:latin typeface="Calibri"/>
                <a:cs typeface="Calibri"/>
              </a:rPr>
              <a:t>We </a:t>
            </a:r>
            <a:r>
              <a:rPr sz="750" spc="-3" dirty="0">
                <a:latin typeface="Calibri"/>
                <a:cs typeface="Calibri"/>
              </a:rPr>
              <a:t>look forward </a:t>
            </a:r>
            <a:r>
              <a:rPr sz="750" dirty="0">
                <a:latin typeface="Calibri"/>
                <a:cs typeface="Calibri"/>
              </a:rPr>
              <a:t>to </a:t>
            </a:r>
            <a:r>
              <a:rPr sz="750" spc="-3" dirty="0">
                <a:latin typeface="Calibri"/>
                <a:cs typeface="Calibri"/>
              </a:rPr>
              <a:t>assisting </a:t>
            </a:r>
            <a:r>
              <a:rPr sz="750" dirty="0">
                <a:latin typeface="Calibri"/>
                <a:cs typeface="Calibri"/>
              </a:rPr>
              <a:t>you with </a:t>
            </a:r>
            <a:r>
              <a:rPr sz="750" spc="-3" dirty="0">
                <a:latin typeface="Calibri"/>
                <a:cs typeface="Calibri"/>
              </a:rPr>
              <a:t>this program. Again, </a:t>
            </a:r>
            <a:r>
              <a:rPr sz="750" dirty="0">
                <a:latin typeface="Calibri"/>
                <a:cs typeface="Calibri"/>
              </a:rPr>
              <a:t>should you </a:t>
            </a:r>
            <a:r>
              <a:rPr sz="750" spc="-3" dirty="0">
                <a:latin typeface="Calibri"/>
                <a:cs typeface="Calibri"/>
              </a:rPr>
              <a:t>have </a:t>
            </a:r>
            <a:r>
              <a:rPr sz="750" spc="-7" dirty="0">
                <a:latin typeface="Calibri"/>
                <a:cs typeface="Calibri"/>
              </a:rPr>
              <a:t>any </a:t>
            </a:r>
            <a:r>
              <a:rPr sz="750" dirty="0">
                <a:latin typeface="Calibri"/>
                <a:cs typeface="Calibri"/>
              </a:rPr>
              <a:t>questions or </a:t>
            </a:r>
            <a:r>
              <a:rPr sz="750" spc="-3" dirty="0">
                <a:latin typeface="Calibri"/>
                <a:cs typeface="Calibri"/>
              </a:rPr>
              <a:t>need  additional assistance, please call toll free </a:t>
            </a:r>
            <a:r>
              <a:rPr sz="750" dirty="0">
                <a:latin typeface="Calibri"/>
                <a:cs typeface="Calibri"/>
              </a:rPr>
              <a:t>to </a:t>
            </a:r>
            <a:r>
              <a:rPr sz="750" spc="-3" dirty="0">
                <a:latin typeface="Calibri"/>
                <a:cs typeface="Calibri"/>
              </a:rPr>
              <a:t>1-888-758-3776. Representatives are available </a:t>
            </a:r>
            <a:r>
              <a:rPr sz="750" dirty="0">
                <a:latin typeface="Calibri"/>
                <a:cs typeface="Calibri"/>
              </a:rPr>
              <a:t>to </a:t>
            </a:r>
            <a:r>
              <a:rPr sz="750" spc="-3" dirty="0">
                <a:latin typeface="Calibri"/>
                <a:cs typeface="Calibri"/>
              </a:rPr>
              <a:t>help </a:t>
            </a:r>
            <a:r>
              <a:rPr sz="750" dirty="0">
                <a:latin typeface="Calibri"/>
                <a:cs typeface="Calibri"/>
              </a:rPr>
              <a:t>you  </a:t>
            </a:r>
            <a:r>
              <a:rPr sz="750" spc="-3" dirty="0">
                <a:latin typeface="Calibri"/>
                <a:cs typeface="Calibri"/>
              </a:rPr>
              <a:t>Monday through Friday 8am to </a:t>
            </a:r>
            <a:r>
              <a:rPr sz="750" dirty="0">
                <a:latin typeface="Calibri"/>
                <a:cs typeface="Calibri"/>
              </a:rPr>
              <a:t>7pm </a:t>
            </a:r>
            <a:r>
              <a:rPr sz="750" spc="-3" dirty="0">
                <a:latin typeface="Calibri"/>
                <a:cs typeface="Calibri"/>
              </a:rPr>
              <a:t>Eastern Standard Time </a:t>
            </a:r>
            <a:r>
              <a:rPr sz="750" dirty="0">
                <a:latin typeface="Calibri"/>
                <a:cs typeface="Calibri"/>
              </a:rPr>
              <a:t>, </a:t>
            </a:r>
            <a:r>
              <a:rPr sz="750" spc="-3" dirty="0">
                <a:latin typeface="Calibri"/>
                <a:cs typeface="Calibri"/>
              </a:rPr>
              <a:t>excluding weekends and Federal</a:t>
            </a:r>
            <a:r>
              <a:rPr sz="750" spc="109" dirty="0">
                <a:latin typeface="Calibri"/>
                <a:cs typeface="Calibri"/>
              </a:rPr>
              <a:t> </a:t>
            </a:r>
            <a:r>
              <a:rPr sz="750" spc="-3" dirty="0">
                <a:latin typeface="Calibri"/>
                <a:cs typeface="Calibri"/>
              </a:rPr>
              <a:t>holidays.</a:t>
            </a:r>
            <a:endParaRPr sz="750">
              <a:latin typeface="Calibri"/>
              <a:cs typeface="Calibri"/>
            </a:endParaRPr>
          </a:p>
        </p:txBody>
      </p:sp>
      <p:sp>
        <p:nvSpPr>
          <p:cNvPr id="5" name="object 5"/>
          <p:cNvSpPr/>
          <p:nvPr/>
        </p:nvSpPr>
        <p:spPr>
          <a:xfrm>
            <a:off x="2545773" y="843759"/>
            <a:ext cx="4052454" cy="1532658"/>
          </a:xfrm>
          <a:prstGeom prst="rect">
            <a:avLst/>
          </a:prstGeom>
          <a:blipFill>
            <a:blip r:embed="rId2" cstate="print"/>
            <a:stretch>
              <a:fillRect/>
            </a:stretch>
          </a:blipFill>
        </p:spPr>
        <p:txBody>
          <a:bodyPr wrap="square" lIns="0" tIns="0" rIns="0" bIns="0" rtlCol="0"/>
          <a:lstStyle/>
          <a:p>
            <a:endParaRPr sz="1227"/>
          </a:p>
        </p:txBody>
      </p:sp>
      <p:sp>
        <p:nvSpPr>
          <p:cNvPr id="6" name="object 6"/>
          <p:cNvSpPr/>
          <p:nvPr/>
        </p:nvSpPr>
        <p:spPr>
          <a:xfrm>
            <a:off x="2592365" y="2921057"/>
            <a:ext cx="4265759" cy="675397"/>
          </a:xfrm>
          <a:prstGeom prst="rect">
            <a:avLst/>
          </a:prstGeom>
          <a:blipFill>
            <a:blip r:embed="rId3" cstate="print"/>
            <a:stretch>
              <a:fillRect/>
            </a:stretch>
          </a:blipFill>
        </p:spPr>
        <p:txBody>
          <a:bodyPr wrap="square" lIns="0" tIns="0" rIns="0" bIns="0" rtlCol="0"/>
          <a:lstStyle/>
          <a:p>
            <a:endParaRPr sz="1227"/>
          </a:p>
        </p:txBody>
      </p:sp>
    </p:spTree>
    <p:extLst>
      <p:ext uri="{BB962C8B-B14F-4D97-AF65-F5344CB8AC3E}">
        <p14:creationId xmlns:p14="http://schemas.microsoft.com/office/powerpoint/2010/main" val="3569778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43486" y="396587"/>
            <a:ext cx="1875126" cy="155707"/>
          </a:xfrm>
          <a:prstGeom prst="rect">
            <a:avLst/>
          </a:prstGeom>
        </p:spPr>
        <p:txBody>
          <a:bodyPr vert="horz" wrap="square" lIns="0" tIns="8659" rIns="0" bIns="0" rtlCol="0">
            <a:spAutoFit/>
          </a:bodyPr>
          <a:lstStyle/>
          <a:p>
            <a:pPr marL="8659">
              <a:spcBef>
                <a:spcPts val="68"/>
              </a:spcBef>
            </a:pPr>
            <a:r>
              <a:rPr sz="955" spc="-3" dirty="0">
                <a:latin typeface="Cambria"/>
                <a:cs typeface="Cambria"/>
              </a:rPr>
              <a:t>MYB </a:t>
            </a:r>
            <a:r>
              <a:rPr sz="955" dirty="0">
                <a:latin typeface="Cambria"/>
                <a:cs typeface="Cambria"/>
              </a:rPr>
              <a:t>FAQ’s – </a:t>
            </a:r>
            <a:r>
              <a:rPr sz="955" spc="-7" dirty="0">
                <a:latin typeface="Cambria"/>
                <a:cs typeface="Cambria"/>
              </a:rPr>
              <a:t>Updated </a:t>
            </a:r>
            <a:r>
              <a:rPr sz="955" spc="-3" dirty="0">
                <a:latin typeface="Cambria"/>
                <a:cs typeface="Cambria"/>
              </a:rPr>
              <a:t>October</a:t>
            </a:r>
            <a:r>
              <a:rPr sz="955" dirty="0">
                <a:latin typeface="Cambria"/>
                <a:cs typeface="Cambria"/>
              </a:rPr>
              <a:t> </a:t>
            </a:r>
            <a:r>
              <a:rPr sz="955" spc="-3" dirty="0">
                <a:latin typeface="Cambria"/>
                <a:cs typeface="Cambria"/>
              </a:rPr>
              <a:t>2020</a:t>
            </a:r>
            <a:endParaRPr sz="955">
              <a:latin typeface="Cambria"/>
              <a:cs typeface="Cambria"/>
            </a:endParaRPr>
          </a:p>
        </p:txBody>
      </p:sp>
      <p:sp>
        <p:nvSpPr>
          <p:cNvPr id="3" name="object 3"/>
          <p:cNvSpPr txBox="1"/>
          <p:nvPr/>
        </p:nvSpPr>
        <p:spPr>
          <a:xfrm>
            <a:off x="6256193" y="311727"/>
            <a:ext cx="342900" cy="229072"/>
          </a:xfrm>
          <a:prstGeom prst="rect">
            <a:avLst/>
          </a:prstGeom>
          <a:solidFill>
            <a:srgbClr val="C0504D"/>
          </a:solidFill>
        </p:spPr>
        <p:txBody>
          <a:bodyPr vert="horz" wrap="square" lIns="0" tIns="3464" rIns="0" bIns="0" rtlCol="0">
            <a:spAutoFit/>
          </a:bodyPr>
          <a:lstStyle/>
          <a:p>
            <a:pPr>
              <a:spcBef>
                <a:spcPts val="27"/>
              </a:spcBef>
            </a:pPr>
            <a:endParaRPr sz="716">
              <a:latin typeface="Times New Roman"/>
              <a:cs typeface="Times New Roman"/>
            </a:endParaRPr>
          </a:p>
          <a:p>
            <a:pPr marL="433" algn="ctr">
              <a:spcBef>
                <a:spcPts val="3"/>
              </a:spcBef>
            </a:pPr>
            <a:r>
              <a:rPr sz="750" dirty="0">
                <a:solidFill>
                  <a:srgbClr val="FFFFFF"/>
                </a:solidFill>
                <a:latin typeface="Calibri"/>
                <a:cs typeface="Calibri"/>
              </a:rPr>
              <a:t>1</a:t>
            </a:r>
            <a:endParaRPr sz="750">
              <a:latin typeface="Calibri"/>
              <a:cs typeface="Calibri"/>
            </a:endParaRPr>
          </a:p>
        </p:txBody>
      </p:sp>
      <p:sp>
        <p:nvSpPr>
          <p:cNvPr id="4" name="object 4"/>
          <p:cNvSpPr/>
          <p:nvPr/>
        </p:nvSpPr>
        <p:spPr>
          <a:xfrm>
            <a:off x="2907549" y="927041"/>
            <a:ext cx="3329853" cy="4330"/>
          </a:xfrm>
          <a:custGeom>
            <a:avLst/>
            <a:gdLst/>
            <a:ahLst/>
            <a:cxnLst/>
            <a:rect l="l" t="t" r="r" b="b"/>
            <a:pathLst>
              <a:path w="4883785" h="6350">
                <a:moveTo>
                  <a:pt x="4883785" y="0"/>
                </a:moveTo>
                <a:lnTo>
                  <a:pt x="0" y="0"/>
                </a:lnTo>
                <a:lnTo>
                  <a:pt x="0" y="6096"/>
                </a:lnTo>
                <a:lnTo>
                  <a:pt x="4883785" y="6096"/>
                </a:lnTo>
                <a:lnTo>
                  <a:pt x="4883785" y="0"/>
                </a:lnTo>
                <a:close/>
              </a:path>
            </a:pathLst>
          </a:custGeom>
          <a:solidFill>
            <a:srgbClr val="4F81BC"/>
          </a:solidFill>
        </p:spPr>
        <p:txBody>
          <a:bodyPr wrap="square" lIns="0" tIns="0" rIns="0" bIns="0" rtlCol="0"/>
          <a:lstStyle/>
          <a:p>
            <a:endParaRPr sz="1227"/>
          </a:p>
        </p:txBody>
      </p:sp>
      <p:sp>
        <p:nvSpPr>
          <p:cNvPr id="5" name="object 5"/>
          <p:cNvSpPr/>
          <p:nvPr/>
        </p:nvSpPr>
        <p:spPr>
          <a:xfrm>
            <a:off x="2907549" y="2408006"/>
            <a:ext cx="3329853" cy="4330"/>
          </a:xfrm>
          <a:custGeom>
            <a:avLst/>
            <a:gdLst/>
            <a:ahLst/>
            <a:cxnLst/>
            <a:rect l="l" t="t" r="r" b="b"/>
            <a:pathLst>
              <a:path w="4883785" h="6350">
                <a:moveTo>
                  <a:pt x="4883785" y="0"/>
                </a:moveTo>
                <a:lnTo>
                  <a:pt x="0" y="0"/>
                </a:lnTo>
                <a:lnTo>
                  <a:pt x="0" y="6095"/>
                </a:lnTo>
                <a:lnTo>
                  <a:pt x="4883785" y="6095"/>
                </a:lnTo>
                <a:lnTo>
                  <a:pt x="4883785" y="0"/>
                </a:lnTo>
                <a:close/>
              </a:path>
            </a:pathLst>
          </a:custGeom>
          <a:solidFill>
            <a:srgbClr val="4F81BC"/>
          </a:solidFill>
        </p:spPr>
        <p:txBody>
          <a:bodyPr wrap="square" lIns="0" tIns="0" rIns="0" bIns="0" rtlCol="0"/>
          <a:lstStyle/>
          <a:p>
            <a:endParaRPr sz="1227"/>
          </a:p>
        </p:txBody>
      </p:sp>
      <p:sp>
        <p:nvSpPr>
          <p:cNvPr id="6" name="object 6"/>
          <p:cNvSpPr txBox="1"/>
          <p:nvPr/>
        </p:nvSpPr>
        <p:spPr>
          <a:xfrm>
            <a:off x="2693185" y="1887180"/>
            <a:ext cx="3900920" cy="4194505"/>
          </a:xfrm>
          <a:prstGeom prst="rect">
            <a:avLst/>
          </a:prstGeom>
        </p:spPr>
        <p:txBody>
          <a:bodyPr vert="horz" wrap="square" lIns="0" tIns="8659" rIns="0" bIns="0" rtlCol="0">
            <a:spAutoFit/>
          </a:bodyPr>
          <a:lstStyle/>
          <a:p>
            <a:pPr marL="805274" marR="741631" indent="-202617">
              <a:lnSpc>
                <a:spcPct val="117700"/>
              </a:lnSpc>
              <a:spcBef>
                <a:spcPts val="68"/>
              </a:spcBef>
            </a:pPr>
            <a:r>
              <a:rPr sz="1091" b="1" spc="-3" dirty="0">
                <a:solidFill>
                  <a:srgbClr val="4F81BC"/>
                </a:solidFill>
                <a:latin typeface="Calibri"/>
                <a:cs typeface="Calibri"/>
              </a:rPr>
              <a:t>FREQUENTLY ASKED QUESTIONS (FAQs) FOR  </a:t>
            </a:r>
            <a:r>
              <a:rPr sz="1091" b="1" spc="-7" dirty="0">
                <a:solidFill>
                  <a:srgbClr val="4F81BC"/>
                </a:solidFill>
                <a:latin typeface="Calibri"/>
                <a:cs typeface="Calibri"/>
              </a:rPr>
              <a:t>JOB CORPS </a:t>
            </a:r>
            <a:r>
              <a:rPr sz="1091" b="1" spc="-3" dirty="0">
                <a:solidFill>
                  <a:srgbClr val="4F81BC"/>
                </a:solidFill>
                <a:latin typeface="Calibri"/>
                <a:cs typeface="Calibri"/>
              </a:rPr>
              <a:t>ADMISSIONS</a:t>
            </a:r>
            <a:r>
              <a:rPr sz="1091" b="1" spc="7" dirty="0">
                <a:solidFill>
                  <a:srgbClr val="4F81BC"/>
                </a:solidFill>
                <a:latin typeface="Calibri"/>
                <a:cs typeface="Calibri"/>
              </a:rPr>
              <a:t> </a:t>
            </a:r>
            <a:r>
              <a:rPr sz="1091" b="1" spc="-3" dirty="0">
                <a:solidFill>
                  <a:srgbClr val="4F81BC"/>
                </a:solidFill>
                <a:latin typeface="Calibri"/>
                <a:cs typeface="Calibri"/>
              </a:rPr>
              <a:t>OPERATORS</a:t>
            </a:r>
            <a:endParaRPr sz="1091" dirty="0">
              <a:latin typeface="Calibri"/>
              <a:cs typeface="Calibri"/>
            </a:endParaRPr>
          </a:p>
          <a:p>
            <a:pPr>
              <a:lnSpc>
                <a:spcPct val="100000"/>
              </a:lnSpc>
            </a:pPr>
            <a:endParaRPr sz="1091" dirty="0">
              <a:latin typeface="Calibri"/>
              <a:cs typeface="Calibri"/>
            </a:endParaRPr>
          </a:p>
          <a:p>
            <a:pPr marL="164085" indent="-155859">
              <a:spcBef>
                <a:spcPts val="842"/>
              </a:spcBef>
              <a:buAutoNum type="arabicPeriod"/>
              <a:tabLst>
                <a:tab pos="164518" algn="l"/>
              </a:tabLst>
            </a:pPr>
            <a:r>
              <a:rPr sz="750" b="1" dirty="0">
                <a:solidFill>
                  <a:srgbClr val="1F487C"/>
                </a:solidFill>
                <a:latin typeface="Calibri"/>
                <a:cs typeface="Calibri"/>
              </a:rPr>
              <a:t>WHAT IS </a:t>
            </a:r>
            <a:r>
              <a:rPr sz="750" b="1" spc="-3" dirty="0">
                <a:solidFill>
                  <a:srgbClr val="1F487C"/>
                </a:solidFill>
                <a:latin typeface="Calibri"/>
                <a:cs typeface="Calibri"/>
              </a:rPr>
              <a:t>AN “OASIS</a:t>
            </a:r>
            <a:r>
              <a:rPr sz="750" b="1" spc="-14" dirty="0">
                <a:solidFill>
                  <a:srgbClr val="1F487C"/>
                </a:solidFill>
                <a:latin typeface="Calibri"/>
                <a:cs typeface="Calibri"/>
              </a:rPr>
              <a:t> </a:t>
            </a:r>
            <a:r>
              <a:rPr sz="750" b="1" spc="-3" dirty="0">
                <a:solidFill>
                  <a:srgbClr val="1F487C"/>
                </a:solidFill>
                <a:latin typeface="Calibri"/>
                <a:cs typeface="Calibri"/>
              </a:rPr>
              <a:t>NUMBER”?</a:t>
            </a:r>
            <a:endParaRPr sz="750" dirty="0">
              <a:latin typeface="Calibri"/>
              <a:cs typeface="Calibri"/>
            </a:endParaRPr>
          </a:p>
          <a:p>
            <a:pPr marL="164085" marR="3464">
              <a:lnSpc>
                <a:spcPts val="1057"/>
              </a:lnSpc>
              <a:spcBef>
                <a:spcPts val="51"/>
              </a:spcBef>
            </a:pPr>
            <a:r>
              <a:rPr sz="750" u="sng" dirty="0">
                <a:solidFill>
                  <a:srgbClr val="1F487C"/>
                </a:solidFill>
                <a:uFill>
                  <a:solidFill>
                    <a:srgbClr val="1F487C"/>
                  </a:solidFill>
                </a:uFill>
                <a:latin typeface="Calibri"/>
                <a:cs typeface="Calibri"/>
              </a:rPr>
              <a:t>It is the </a:t>
            </a:r>
            <a:r>
              <a:rPr sz="750" u="sng" spc="-3" dirty="0">
                <a:solidFill>
                  <a:srgbClr val="1F487C"/>
                </a:solidFill>
                <a:uFill>
                  <a:solidFill>
                    <a:srgbClr val="1F487C"/>
                  </a:solidFill>
                </a:uFill>
                <a:latin typeface="Calibri"/>
                <a:cs typeface="Calibri"/>
              </a:rPr>
              <a:t>same </a:t>
            </a:r>
            <a:r>
              <a:rPr sz="750" u="sng" spc="-7" dirty="0">
                <a:solidFill>
                  <a:srgbClr val="1F487C"/>
                </a:solidFill>
                <a:uFill>
                  <a:solidFill>
                    <a:srgbClr val="1F487C"/>
                  </a:solidFill>
                </a:uFill>
                <a:latin typeface="Calibri"/>
                <a:cs typeface="Calibri"/>
              </a:rPr>
              <a:t>as </a:t>
            </a:r>
            <a:r>
              <a:rPr sz="750" u="sng" dirty="0">
                <a:solidFill>
                  <a:srgbClr val="1F487C"/>
                </a:solidFill>
                <a:uFill>
                  <a:solidFill>
                    <a:srgbClr val="1F487C"/>
                  </a:solidFill>
                </a:uFill>
                <a:latin typeface="Calibri"/>
                <a:cs typeface="Calibri"/>
              </a:rPr>
              <a:t>the </a:t>
            </a:r>
            <a:r>
              <a:rPr sz="750" u="sng" spc="-3" dirty="0">
                <a:solidFill>
                  <a:srgbClr val="1F487C"/>
                </a:solidFill>
                <a:uFill>
                  <a:solidFill>
                    <a:srgbClr val="1F487C"/>
                  </a:solidFill>
                </a:uFill>
                <a:latin typeface="Calibri"/>
                <a:cs typeface="Calibri"/>
              </a:rPr>
              <a:t>Applicant </a:t>
            </a:r>
            <a:r>
              <a:rPr sz="750" u="sng" dirty="0">
                <a:solidFill>
                  <a:srgbClr val="1F487C"/>
                </a:solidFill>
                <a:uFill>
                  <a:solidFill>
                    <a:srgbClr val="1F487C"/>
                  </a:solidFill>
                </a:uFill>
                <a:latin typeface="Calibri"/>
                <a:cs typeface="Calibri"/>
              </a:rPr>
              <a:t>ID# or </a:t>
            </a:r>
            <a:r>
              <a:rPr sz="750" u="sng" spc="-3" dirty="0">
                <a:solidFill>
                  <a:srgbClr val="1F487C"/>
                </a:solidFill>
                <a:uFill>
                  <a:solidFill>
                    <a:srgbClr val="1F487C"/>
                  </a:solidFill>
                </a:uFill>
                <a:latin typeface="Calibri"/>
                <a:cs typeface="Calibri"/>
              </a:rPr>
              <a:t>Student ID#</a:t>
            </a:r>
            <a:r>
              <a:rPr sz="750" spc="-3" dirty="0">
                <a:solidFill>
                  <a:srgbClr val="1F487C"/>
                </a:solidFill>
                <a:latin typeface="Calibri"/>
                <a:cs typeface="Calibri"/>
              </a:rPr>
              <a:t>. </a:t>
            </a:r>
            <a:r>
              <a:rPr sz="750" spc="-7" dirty="0">
                <a:solidFill>
                  <a:srgbClr val="1F487C"/>
                </a:solidFill>
                <a:latin typeface="Calibri"/>
                <a:cs typeface="Calibri"/>
              </a:rPr>
              <a:t>This </a:t>
            </a:r>
            <a:r>
              <a:rPr sz="750" spc="-3" dirty="0">
                <a:solidFill>
                  <a:srgbClr val="1F487C"/>
                </a:solidFill>
                <a:latin typeface="Calibri"/>
                <a:cs typeface="Calibri"/>
              </a:rPr>
              <a:t>number </a:t>
            </a:r>
            <a:r>
              <a:rPr sz="750" spc="-7" dirty="0">
                <a:solidFill>
                  <a:srgbClr val="1F487C"/>
                </a:solidFill>
                <a:latin typeface="Calibri"/>
                <a:cs typeface="Calibri"/>
              </a:rPr>
              <a:t>is </a:t>
            </a:r>
            <a:r>
              <a:rPr sz="750" dirty="0">
                <a:solidFill>
                  <a:srgbClr val="1F487C"/>
                </a:solidFill>
                <a:latin typeface="Calibri"/>
                <a:cs typeface="Calibri"/>
              </a:rPr>
              <a:t>generated </a:t>
            </a:r>
            <a:r>
              <a:rPr sz="750" spc="-3" dirty="0">
                <a:solidFill>
                  <a:srgbClr val="1F487C"/>
                </a:solidFill>
                <a:latin typeface="Calibri"/>
                <a:cs typeface="Calibri"/>
              </a:rPr>
              <a:t>when </a:t>
            </a:r>
            <a:r>
              <a:rPr sz="750" spc="3" dirty="0">
                <a:solidFill>
                  <a:srgbClr val="1F487C"/>
                </a:solidFill>
                <a:latin typeface="Calibri"/>
                <a:cs typeface="Calibri"/>
              </a:rPr>
              <a:t>you </a:t>
            </a:r>
            <a:r>
              <a:rPr sz="750" dirty="0">
                <a:solidFill>
                  <a:srgbClr val="1F487C"/>
                </a:solidFill>
                <a:latin typeface="Calibri"/>
                <a:cs typeface="Calibri"/>
              </a:rPr>
              <a:t>open an  application in </a:t>
            </a:r>
            <a:r>
              <a:rPr sz="750" spc="-3" dirty="0">
                <a:solidFill>
                  <a:srgbClr val="1F487C"/>
                </a:solidFill>
                <a:latin typeface="Calibri"/>
                <a:cs typeface="Calibri"/>
              </a:rPr>
              <a:t>OASIS, </a:t>
            </a:r>
            <a:r>
              <a:rPr sz="750" dirty="0">
                <a:solidFill>
                  <a:srgbClr val="1F487C"/>
                </a:solidFill>
                <a:latin typeface="Calibri"/>
                <a:cs typeface="Calibri"/>
              </a:rPr>
              <a:t>and it </a:t>
            </a:r>
            <a:r>
              <a:rPr sz="750" dirty="0">
                <a:solidFill>
                  <a:srgbClr val="365F91"/>
                </a:solidFill>
                <a:latin typeface="Calibri"/>
                <a:cs typeface="Calibri"/>
              </a:rPr>
              <a:t>is </a:t>
            </a:r>
            <a:r>
              <a:rPr sz="750" b="1" u="sng" spc="-3" dirty="0">
                <a:solidFill>
                  <a:srgbClr val="365F91"/>
                </a:solidFill>
                <a:uFill>
                  <a:solidFill>
                    <a:srgbClr val="365F91"/>
                  </a:solidFill>
                </a:uFill>
                <a:latin typeface="Calibri"/>
                <a:cs typeface="Calibri"/>
              </a:rPr>
              <a:t>REQUIRED</a:t>
            </a:r>
            <a:r>
              <a:rPr sz="750" b="1" spc="-3" dirty="0">
                <a:solidFill>
                  <a:srgbClr val="365F91"/>
                </a:solidFill>
                <a:latin typeface="Calibri"/>
                <a:cs typeface="Calibri"/>
              </a:rPr>
              <a:t> </a:t>
            </a:r>
            <a:r>
              <a:rPr sz="750" b="1" dirty="0">
                <a:solidFill>
                  <a:srgbClr val="365F91"/>
                </a:solidFill>
                <a:latin typeface="Calibri"/>
                <a:cs typeface="Calibri"/>
              </a:rPr>
              <a:t>in </a:t>
            </a:r>
            <a:r>
              <a:rPr sz="750" b="1" spc="-3" dirty="0">
                <a:solidFill>
                  <a:srgbClr val="365F91"/>
                </a:solidFill>
                <a:latin typeface="Calibri"/>
                <a:cs typeface="Calibri"/>
              </a:rPr>
              <a:t>order </a:t>
            </a:r>
            <a:r>
              <a:rPr sz="750" b="1" dirty="0">
                <a:solidFill>
                  <a:srgbClr val="365F91"/>
                </a:solidFill>
                <a:latin typeface="Calibri"/>
                <a:cs typeface="Calibri"/>
              </a:rPr>
              <a:t>to </a:t>
            </a:r>
            <a:r>
              <a:rPr sz="750" b="1" spc="-3" dirty="0">
                <a:solidFill>
                  <a:srgbClr val="365F91"/>
                </a:solidFill>
                <a:latin typeface="Calibri"/>
                <a:cs typeface="Calibri"/>
              </a:rPr>
              <a:t>initiate </a:t>
            </a:r>
            <a:r>
              <a:rPr sz="750" b="1" dirty="0">
                <a:solidFill>
                  <a:srgbClr val="365F91"/>
                </a:solidFill>
                <a:latin typeface="Calibri"/>
                <a:cs typeface="Calibri"/>
              </a:rPr>
              <a:t>a </a:t>
            </a:r>
            <a:r>
              <a:rPr sz="750" b="1" spc="-3" dirty="0">
                <a:solidFill>
                  <a:srgbClr val="365F91"/>
                </a:solidFill>
                <a:latin typeface="Calibri"/>
                <a:cs typeface="Calibri"/>
              </a:rPr>
              <a:t>background </a:t>
            </a:r>
            <a:r>
              <a:rPr sz="750" b="1" dirty="0">
                <a:solidFill>
                  <a:srgbClr val="365F91"/>
                </a:solidFill>
                <a:latin typeface="Calibri"/>
                <a:cs typeface="Calibri"/>
              </a:rPr>
              <a:t>check with </a:t>
            </a:r>
            <a:r>
              <a:rPr sz="750" b="1" spc="-3" dirty="0">
                <a:solidFill>
                  <a:srgbClr val="365F91"/>
                </a:solidFill>
                <a:latin typeface="Calibri"/>
                <a:cs typeface="Calibri"/>
              </a:rPr>
              <a:t>MYB.</a:t>
            </a:r>
            <a:r>
              <a:rPr sz="750" b="1" spc="7" dirty="0">
                <a:solidFill>
                  <a:srgbClr val="365F91"/>
                </a:solidFill>
                <a:latin typeface="Calibri"/>
                <a:cs typeface="Calibri"/>
              </a:rPr>
              <a:t> </a:t>
            </a:r>
            <a:r>
              <a:rPr sz="750" b="1" dirty="0">
                <a:solidFill>
                  <a:srgbClr val="365F91"/>
                </a:solidFill>
                <a:latin typeface="Calibri"/>
                <a:cs typeface="Calibri"/>
              </a:rPr>
              <a:t>The</a:t>
            </a:r>
            <a:endParaRPr sz="750" dirty="0">
              <a:latin typeface="Calibri"/>
              <a:cs typeface="Calibri"/>
            </a:endParaRPr>
          </a:p>
          <a:p>
            <a:pPr marL="164085" marR="138975">
              <a:lnSpc>
                <a:spcPts val="1050"/>
              </a:lnSpc>
              <a:spcBef>
                <a:spcPts val="3"/>
              </a:spcBef>
            </a:pPr>
            <a:r>
              <a:rPr sz="750" b="1" spc="-3" dirty="0">
                <a:solidFill>
                  <a:srgbClr val="365F91"/>
                </a:solidFill>
                <a:latin typeface="Calibri"/>
                <a:cs typeface="Calibri"/>
              </a:rPr>
              <a:t>number </a:t>
            </a:r>
            <a:r>
              <a:rPr sz="750" b="1" dirty="0">
                <a:solidFill>
                  <a:srgbClr val="365F91"/>
                </a:solidFill>
                <a:latin typeface="Calibri"/>
                <a:cs typeface="Calibri"/>
              </a:rPr>
              <a:t>is </a:t>
            </a:r>
            <a:r>
              <a:rPr sz="750" b="1" spc="-3" dirty="0">
                <a:solidFill>
                  <a:srgbClr val="365F91"/>
                </a:solidFill>
                <a:latin typeface="Calibri"/>
                <a:cs typeface="Calibri"/>
              </a:rPr>
              <a:t>entered </a:t>
            </a:r>
            <a:r>
              <a:rPr sz="750" b="1" dirty="0">
                <a:solidFill>
                  <a:srgbClr val="365F91"/>
                </a:solidFill>
                <a:latin typeface="Calibri"/>
                <a:cs typeface="Calibri"/>
              </a:rPr>
              <a:t>into </a:t>
            </a:r>
            <a:r>
              <a:rPr sz="750" b="1" spc="-3" dirty="0">
                <a:solidFill>
                  <a:srgbClr val="365F91"/>
                </a:solidFill>
                <a:latin typeface="Calibri"/>
                <a:cs typeface="Calibri"/>
              </a:rPr>
              <a:t>the REFERENCE FIELD </a:t>
            </a:r>
            <a:r>
              <a:rPr sz="750" b="1" dirty="0">
                <a:solidFill>
                  <a:srgbClr val="365F91"/>
                </a:solidFill>
                <a:latin typeface="Calibri"/>
                <a:cs typeface="Calibri"/>
              </a:rPr>
              <a:t>of the MYB </a:t>
            </a:r>
            <a:r>
              <a:rPr sz="750" b="1" spc="-3" dirty="0">
                <a:solidFill>
                  <a:srgbClr val="365F91"/>
                </a:solidFill>
                <a:latin typeface="Calibri"/>
                <a:cs typeface="Calibri"/>
              </a:rPr>
              <a:t>input screen. </a:t>
            </a:r>
            <a:r>
              <a:rPr sz="750" spc="-3" dirty="0">
                <a:solidFill>
                  <a:srgbClr val="1F487C"/>
                </a:solidFill>
                <a:latin typeface="Calibri"/>
                <a:cs typeface="Calibri"/>
              </a:rPr>
              <a:t>No other characters  </a:t>
            </a:r>
            <a:r>
              <a:rPr sz="750" dirty="0">
                <a:solidFill>
                  <a:srgbClr val="1F487C"/>
                </a:solidFill>
                <a:latin typeface="Calibri"/>
                <a:cs typeface="Calibri"/>
              </a:rPr>
              <a:t>entered in the Reference </a:t>
            </a:r>
            <a:r>
              <a:rPr sz="750" spc="-3" dirty="0">
                <a:solidFill>
                  <a:srgbClr val="1F487C"/>
                </a:solidFill>
                <a:latin typeface="Calibri"/>
                <a:cs typeface="Calibri"/>
              </a:rPr>
              <a:t>Field </a:t>
            </a:r>
            <a:r>
              <a:rPr sz="750" dirty="0">
                <a:solidFill>
                  <a:srgbClr val="1F487C"/>
                </a:solidFill>
                <a:latin typeface="Calibri"/>
                <a:cs typeface="Calibri"/>
              </a:rPr>
              <a:t>can </a:t>
            </a:r>
            <a:r>
              <a:rPr sz="750" spc="-3" dirty="0">
                <a:solidFill>
                  <a:srgbClr val="1F487C"/>
                </a:solidFill>
                <a:latin typeface="Calibri"/>
                <a:cs typeface="Calibri"/>
              </a:rPr>
              <a:t>be accepted. </a:t>
            </a:r>
            <a:r>
              <a:rPr sz="750" dirty="0">
                <a:solidFill>
                  <a:srgbClr val="1F487C"/>
                </a:solidFill>
                <a:latin typeface="Calibri"/>
                <a:cs typeface="Calibri"/>
              </a:rPr>
              <a:t>Job </a:t>
            </a:r>
            <a:r>
              <a:rPr sz="750" spc="-3" dirty="0">
                <a:solidFill>
                  <a:srgbClr val="1F487C"/>
                </a:solidFill>
                <a:latin typeface="Calibri"/>
                <a:cs typeface="Calibri"/>
              </a:rPr>
              <a:t>Corp Scholars </a:t>
            </a:r>
            <a:r>
              <a:rPr sz="750" dirty="0">
                <a:solidFill>
                  <a:srgbClr val="1F487C"/>
                </a:solidFill>
                <a:latin typeface="Calibri"/>
                <a:cs typeface="Calibri"/>
              </a:rPr>
              <a:t>will </a:t>
            </a:r>
            <a:r>
              <a:rPr sz="750" spc="-3" dirty="0">
                <a:solidFill>
                  <a:srgbClr val="1F487C"/>
                </a:solidFill>
                <a:latin typeface="Calibri"/>
                <a:cs typeface="Calibri"/>
              </a:rPr>
              <a:t>use the student</a:t>
            </a:r>
            <a:r>
              <a:rPr sz="750" spc="20" dirty="0">
                <a:solidFill>
                  <a:srgbClr val="1F487C"/>
                </a:solidFill>
                <a:latin typeface="Calibri"/>
                <a:cs typeface="Calibri"/>
              </a:rPr>
              <a:t> </a:t>
            </a:r>
            <a:r>
              <a:rPr sz="750" dirty="0">
                <a:solidFill>
                  <a:srgbClr val="1F487C"/>
                </a:solidFill>
                <a:latin typeface="Calibri"/>
                <a:cs typeface="Calibri"/>
              </a:rPr>
              <a:t>ID</a:t>
            </a:r>
            <a:endParaRPr sz="750" dirty="0">
              <a:latin typeface="Calibri"/>
              <a:cs typeface="Calibri"/>
            </a:endParaRPr>
          </a:p>
          <a:p>
            <a:pPr marL="164085">
              <a:spcBef>
                <a:spcPts val="92"/>
              </a:spcBef>
            </a:pPr>
            <a:r>
              <a:rPr lang="en-US" sz="750" spc="-3" dirty="0" smtClean="0">
                <a:solidFill>
                  <a:srgbClr val="1F487C"/>
                </a:solidFill>
                <a:latin typeface="Calibri"/>
                <a:cs typeface="Calibri"/>
              </a:rPr>
              <a:t>N</a:t>
            </a:r>
            <a:r>
              <a:rPr sz="750" spc="-3" dirty="0" smtClean="0">
                <a:solidFill>
                  <a:srgbClr val="1F487C"/>
                </a:solidFill>
                <a:latin typeface="Calibri"/>
                <a:cs typeface="Calibri"/>
              </a:rPr>
              <a:t>umber</a:t>
            </a:r>
            <a:r>
              <a:rPr lang="en-US" sz="750" spc="-3" dirty="0" smtClean="0">
                <a:solidFill>
                  <a:srgbClr val="1F487C"/>
                </a:solidFill>
                <a:latin typeface="Calibri"/>
                <a:cs typeface="Calibri"/>
              </a:rPr>
              <a:t> in lieu of the oasis number.</a:t>
            </a:r>
            <a:r>
              <a:rPr sz="750" spc="-3" dirty="0" smtClean="0">
                <a:solidFill>
                  <a:srgbClr val="1F487C"/>
                </a:solidFill>
                <a:latin typeface="Calibri"/>
                <a:cs typeface="Calibri"/>
              </a:rPr>
              <a:t>.</a:t>
            </a:r>
            <a:endParaRPr sz="750" dirty="0">
              <a:latin typeface="Calibri"/>
              <a:cs typeface="Calibri"/>
            </a:endParaRPr>
          </a:p>
          <a:p>
            <a:pPr>
              <a:spcBef>
                <a:spcPts val="37"/>
              </a:spcBef>
            </a:pPr>
            <a:endParaRPr sz="955" dirty="0">
              <a:latin typeface="Calibri"/>
              <a:cs typeface="Calibri"/>
            </a:endParaRPr>
          </a:p>
          <a:p>
            <a:pPr marL="164085" indent="-155859">
              <a:buAutoNum type="arabicPeriod" startAt="2"/>
              <a:tabLst>
                <a:tab pos="164518" algn="l"/>
              </a:tabLst>
            </a:pPr>
            <a:r>
              <a:rPr sz="750" b="1" dirty="0">
                <a:solidFill>
                  <a:srgbClr val="1F487C"/>
                </a:solidFill>
                <a:latin typeface="Calibri"/>
                <a:cs typeface="Calibri"/>
              </a:rPr>
              <a:t>WHAT IS THE </a:t>
            </a:r>
            <a:r>
              <a:rPr sz="750" b="1" spc="-3" dirty="0">
                <a:solidFill>
                  <a:srgbClr val="1F487C"/>
                </a:solidFill>
                <a:latin typeface="Calibri"/>
                <a:cs typeface="Calibri"/>
              </a:rPr>
              <a:t>TURN-AROUND</a:t>
            </a:r>
            <a:r>
              <a:rPr sz="750" b="1" spc="-34" dirty="0">
                <a:solidFill>
                  <a:srgbClr val="1F487C"/>
                </a:solidFill>
                <a:latin typeface="Calibri"/>
                <a:cs typeface="Calibri"/>
              </a:rPr>
              <a:t> </a:t>
            </a:r>
            <a:r>
              <a:rPr sz="750" b="1" spc="-3" dirty="0">
                <a:solidFill>
                  <a:srgbClr val="1F487C"/>
                </a:solidFill>
                <a:latin typeface="Calibri"/>
                <a:cs typeface="Calibri"/>
              </a:rPr>
              <a:t>TIME?</a:t>
            </a:r>
            <a:endParaRPr sz="750" dirty="0">
              <a:latin typeface="Calibri"/>
              <a:cs typeface="Calibri"/>
            </a:endParaRPr>
          </a:p>
          <a:p>
            <a:pPr marL="164085" marR="16885">
              <a:lnSpc>
                <a:spcPct val="117000"/>
              </a:lnSpc>
              <a:spcBef>
                <a:spcPts val="3"/>
              </a:spcBef>
            </a:pPr>
            <a:r>
              <a:rPr sz="750" spc="-3" dirty="0">
                <a:solidFill>
                  <a:srgbClr val="1F487C"/>
                </a:solidFill>
                <a:latin typeface="Calibri"/>
                <a:cs typeface="Calibri"/>
              </a:rPr>
              <a:t>The turnaround time </a:t>
            </a:r>
            <a:r>
              <a:rPr sz="750" dirty="0">
                <a:solidFill>
                  <a:srgbClr val="1F487C"/>
                </a:solidFill>
                <a:latin typeface="Calibri"/>
                <a:cs typeface="Calibri"/>
              </a:rPr>
              <a:t>is </a:t>
            </a:r>
            <a:r>
              <a:rPr sz="750" spc="-3" dirty="0">
                <a:solidFill>
                  <a:srgbClr val="1F487C"/>
                </a:solidFill>
                <a:latin typeface="Calibri"/>
                <a:cs typeface="Calibri"/>
              </a:rPr>
              <a:t>typically </a:t>
            </a:r>
            <a:r>
              <a:rPr sz="750" dirty="0">
                <a:solidFill>
                  <a:srgbClr val="1F487C"/>
                </a:solidFill>
                <a:latin typeface="Calibri"/>
                <a:cs typeface="Calibri"/>
              </a:rPr>
              <a:t>24 to </a:t>
            </a:r>
            <a:r>
              <a:rPr sz="750" spc="-3" dirty="0">
                <a:solidFill>
                  <a:srgbClr val="1F487C"/>
                </a:solidFill>
                <a:latin typeface="Calibri"/>
                <a:cs typeface="Calibri"/>
              </a:rPr>
              <a:t>72 hours (excluding </a:t>
            </a:r>
            <a:r>
              <a:rPr sz="750" dirty="0">
                <a:solidFill>
                  <a:srgbClr val="1F487C"/>
                </a:solidFill>
                <a:latin typeface="Calibri"/>
                <a:cs typeface="Calibri"/>
              </a:rPr>
              <a:t>weekends and </a:t>
            </a:r>
            <a:r>
              <a:rPr sz="750" spc="-3" dirty="0">
                <a:solidFill>
                  <a:srgbClr val="1F487C"/>
                </a:solidFill>
                <a:latin typeface="Calibri"/>
                <a:cs typeface="Calibri"/>
              </a:rPr>
              <a:t>when courts </a:t>
            </a:r>
            <a:r>
              <a:rPr sz="750" dirty="0">
                <a:solidFill>
                  <a:srgbClr val="1F487C"/>
                </a:solidFill>
                <a:latin typeface="Calibri"/>
                <a:cs typeface="Calibri"/>
              </a:rPr>
              <a:t>are  </a:t>
            </a:r>
            <a:r>
              <a:rPr sz="750" spc="-3" dirty="0">
                <a:solidFill>
                  <a:srgbClr val="1F487C"/>
                </a:solidFill>
                <a:latin typeface="Calibri"/>
                <a:cs typeface="Calibri"/>
              </a:rPr>
              <a:t>closed); </a:t>
            </a:r>
            <a:r>
              <a:rPr sz="750" dirty="0">
                <a:solidFill>
                  <a:srgbClr val="1F487C"/>
                </a:solidFill>
                <a:latin typeface="Calibri"/>
                <a:cs typeface="Calibri"/>
              </a:rPr>
              <a:t>if there are court </a:t>
            </a:r>
            <a:r>
              <a:rPr sz="750" spc="-3" dirty="0">
                <a:solidFill>
                  <a:srgbClr val="1F487C"/>
                </a:solidFill>
                <a:latin typeface="Calibri"/>
                <a:cs typeface="Calibri"/>
              </a:rPr>
              <a:t>delays, </a:t>
            </a:r>
            <a:r>
              <a:rPr sz="750" dirty="0">
                <a:solidFill>
                  <a:srgbClr val="1F487C"/>
                </a:solidFill>
                <a:latin typeface="Calibri"/>
                <a:cs typeface="Calibri"/>
              </a:rPr>
              <a:t>the MYB </a:t>
            </a:r>
            <a:r>
              <a:rPr sz="750" spc="-3" dirty="0">
                <a:solidFill>
                  <a:srgbClr val="1F487C"/>
                </a:solidFill>
                <a:latin typeface="Calibri"/>
                <a:cs typeface="Calibri"/>
              </a:rPr>
              <a:t>team </a:t>
            </a:r>
            <a:r>
              <a:rPr sz="750" dirty="0">
                <a:solidFill>
                  <a:srgbClr val="1F487C"/>
                </a:solidFill>
                <a:latin typeface="Calibri"/>
                <a:cs typeface="Calibri"/>
              </a:rPr>
              <a:t>will notify </a:t>
            </a:r>
            <a:r>
              <a:rPr sz="750" spc="-3" dirty="0">
                <a:solidFill>
                  <a:srgbClr val="1F487C"/>
                </a:solidFill>
                <a:latin typeface="Calibri"/>
                <a:cs typeface="Calibri"/>
              </a:rPr>
              <a:t>you. The turnaround time </a:t>
            </a:r>
            <a:r>
              <a:rPr sz="750" dirty="0">
                <a:solidFill>
                  <a:srgbClr val="1F487C"/>
                </a:solidFill>
                <a:latin typeface="Calibri"/>
                <a:cs typeface="Calibri"/>
              </a:rPr>
              <a:t>will </a:t>
            </a:r>
            <a:r>
              <a:rPr sz="750" spc="-3" dirty="0">
                <a:solidFill>
                  <a:srgbClr val="1F487C"/>
                </a:solidFill>
                <a:latin typeface="Calibri"/>
                <a:cs typeface="Calibri"/>
              </a:rPr>
              <a:t>also  </a:t>
            </a:r>
            <a:r>
              <a:rPr sz="750" dirty="0">
                <a:solidFill>
                  <a:srgbClr val="1F487C"/>
                </a:solidFill>
                <a:latin typeface="Calibri"/>
                <a:cs typeface="Calibri"/>
              </a:rPr>
              <a:t>depend on </a:t>
            </a:r>
            <a:r>
              <a:rPr sz="750" spc="-3" dirty="0">
                <a:solidFill>
                  <a:srgbClr val="1F487C"/>
                </a:solidFill>
                <a:latin typeface="Calibri"/>
                <a:cs typeface="Calibri"/>
              </a:rPr>
              <a:t>how accurately </a:t>
            </a:r>
            <a:r>
              <a:rPr sz="750" dirty="0">
                <a:solidFill>
                  <a:srgbClr val="1F487C"/>
                </a:solidFill>
                <a:latin typeface="Calibri"/>
                <a:cs typeface="Calibri"/>
              </a:rPr>
              <a:t>the candidate </a:t>
            </a:r>
            <a:r>
              <a:rPr sz="750" spc="-3" dirty="0">
                <a:solidFill>
                  <a:srgbClr val="1F487C"/>
                </a:solidFill>
                <a:latin typeface="Calibri"/>
                <a:cs typeface="Calibri"/>
              </a:rPr>
              <a:t>information </a:t>
            </a:r>
            <a:r>
              <a:rPr sz="750" spc="-7" dirty="0">
                <a:solidFill>
                  <a:srgbClr val="1F487C"/>
                </a:solidFill>
                <a:latin typeface="Calibri"/>
                <a:cs typeface="Calibri"/>
              </a:rPr>
              <a:t>is </a:t>
            </a:r>
            <a:r>
              <a:rPr sz="750" spc="-3" dirty="0">
                <a:solidFill>
                  <a:srgbClr val="1F487C"/>
                </a:solidFill>
                <a:latin typeface="Calibri"/>
                <a:cs typeface="Calibri"/>
              </a:rPr>
              <a:t>keyed into the system </a:t>
            </a:r>
            <a:r>
              <a:rPr sz="750" spc="-7" dirty="0">
                <a:solidFill>
                  <a:srgbClr val="1F487C"/>
                </a:solidFill>
                <a:latin typeface="Calibri"/>
                <a:cs typeface="Calibri"/>
              </a:rPr>
              <a:t>by </a:t>
            </a:r>
            <a:r>
              <a:rPr sz="750" dirty="0">
                <a:solidFill>
                  <a:srgbClr val="1F487C"/>
                </a:solidFill>
                <a:latin typeface="Calibri"/>
                <a:cs typeface="Calibri"/>
              </a:rPr>
              <a:t>the requestor.  </a:t>
            </a:r>
            <a:r>
              <a:rPr sz="750" spc="-3" dirty="0">
                <a:solidFill>
                  <a:srgbClr val="1F487C"/>
                </a:solidFill>
                <a:latin typeface="Calibri"/>
                <a:cs typeface="Calibri"/>
              </a:rPr>
              <a:t>Information discrepancies </a:t>
            </a:r>
            <a:r>
              <a:rPr sz="750" dirty="0">
                <a:solidFill>
                  <a:srgbClr val="1F487C"/>
                </a:solidFill>
                <a:latin typeface="Calibri"/>
                <a:cs typeface="Calibri"/>
              </a:rPr>
              <a:t>may </a:t>
            </a:r>
            <a:r>
              <a:rPr sz="750" spc="-3" dirty="0">
                <a:solidFill>
                  <a:srgbClr val="1F487C"/>
                </a:solidFill>
                <a:latin typeface="Calibri"/>
                <a:cs typeface="Calibri"/>
              </a:rPr>
              <a:t>result </a:t>
            </a:r>
            <a:r>
              <a:rPr sz="750" dirty="0">
                <a:solidFill>
                  <a:srgbClr val="1F487C"/>
                </a:solidFill>
                <a:latin typeface="Calibri"/>
                <a:cs typeface="Calibri"/>
              </a:rPr>
              <a:t>in</a:t>
            </a:r>
            <a:r>
              <a:rPr sz="750" spc="-20" dirty="0">
                <a:solidFill>
                  <a:srgbClr val="1F487C"/>
                </a:solidFill>
                <a:latin typeface="Calibri"/>
                <a:cs typeface="Calibri"/>
              </a:rPr>
              <a:t> </a:t>
            </a:r>
            <a:r>
              <a:rPr sz="750" spc="-3" dirty="0">
                <a:solidFill>
                  <a:srgbClr val="1F487C"/>
                </a:solidFill>
                <a:latin typeface="Calibri"/>
                <a:cs typeface="Calibri"/>
              </a:rPr>
              <a:t>delays.</a:t>
            </a:r>
            <a:endParaRPr sz="750" dirty="0">
              <a:latin typeface="Calibri"/>
              <a:cs typeface="Calibri"/>
            </a:endParaRPr>
          </a:p>
          <a:p>
            <a:pPr>
              <a:lnSpc>
                <a:spcPct val="100000"/>
              </a:lnSpc>
            </a:pPr>
            <a:endParaRPr sz="750" dirty="0">
              <a:latin typeface="Calibri"/>
              <a:cs typeface="Calibri"/>
            </a:endParaRPr>
          </a:p>
          <a:p>
            <a:pPr>
              <a:spcBef>
                <a:spcPts val="10"/>
              </a:spcBef>
            </a:pPr>
            <a:endParaRPr sz="1091" dirty="0">
              <a:latin typeface="Calibri"/>
              <a:cs typeface="Calibri"/>
            </a:endParaRPr>
          </a:p>
          <a:p>
            <a:pPr marL="164085" indent="-155859">
              <a:buAutoNum type="arabicPeriod" startAt="3"/>
              <a:tabLst>
                <a:tab pos="164518" algn="l"/>
              </a:tabLst>
            </a:pPr>
            <a:r>
              <a:rPr sz="750" b="1" dirty="0">
                <a:solidFill>
                  <a:srgbClr val="1F487C"/>
                </a:solidFill>
                <a:latin typeface="Calibri"/>
                <a:cs typeface="Calibri"/>
              </a:rPr>
              <a:t>HOW </a:t>
            </a:r>
            <a:r>
              <a:rPr sz="750" b="1" spc="-3" dirty="0">
                <a:solidFill>
                  <a:srgbClr val="1F487C"/>
                </a:solidFill>
                <a:latin typeface="Calibri"/>
                <a:cs typeface="Calibri"/>
              </a:rPr>
              <a:t>LONG </a:t>
            </a:r>
            <a:r>
              <a:rPr sz="750" b="1" dirty="0">
                <a:solidFill>
                  <a:srgbClr val="1F487C"/>
                </a:solidFill>
                <a:latin typeface="Calibri"/>
                <a:cs typeface="Calibri"/>
              </a:rPr>
              <a:t>ARE </a:t>
            </a:r>
            <a:r>
              <a:rPr sz="750" b="1" spc="-7" dirty="0">
                <a:solidFill>
                  <a:srgbClr val="1F487C"/>
                </a:solidFill>
                <a:latin typeface="Calibri"/>
                <a:cs typeface="Calibri"/>
              </a:rPr>
              <a:t>MY </a:t>
            </a:r>
            <a:r>
              <a:rPr sz="750" b="1" spc="-3" dirty="0">
                <a:solidFill>
                  <a:srgbClr val="1F487C"/>
                </a:solidFill>
                <a:latin typeface="Calibri"/>
                <a:cs typeface="Calibri"/>
              </a:rPr>
              <a:t>RESULTS</a:t>
            </a:r>
            <a:r>
              <a:rPr sz="750" b="1" spc="-20" dirty="0">
                <a:solidFill>
                  <a:srgbClr val="1F487C"/>
                </a:solidFill>
                <a:latin typeface="Calibri"/>
                <a:cs typeface="Calibri"/>
              </a:rPr>
              <a:t> </a:t>
            </a:r>
            <a:r>
              <a:rPr sz="750" b="1" spc="-3" dirty="0">
                <a:solidFill>
                  <a:srgbClr val="1F487C"/>
                </a:solidFill>
                <a:latin typeface="Calibri"/>
                <a:cs typeface="Calibri"/>
              </a:rPr>
              <a:t>AVAILABLE?</a:t>
            </a:r>
            <a:endParaRPr sz="750" dirty="0">
              <a:latin typeface="Calibri"/>
              <a:cs typeface="Calibri"/>
            </a:endParaRPr>
          </a:p>
          <a:p>
            <a:pPr marL="164085" marR="168415">
              <a:lnSpc>
                <a:spcPct val="116399"/>
              </a:lnSpc>
              <a:spcBef>
                <a:spcPts val="10"/>
              </a:spcBef>
            </a:pPr>
            <a:r>
              <a:rPr sz="750" dirty="0">
                <a:solidFill>
                  <a:srgbClr val="1F487C"/>
                </a:solidFill>
                <a:latin typeface="Calibri"/>
                <a:cs typeface="Calibri"/>
              </a:rPr>
              <a:t>Results will </a:t>
            </a:r>
            <a:r>
              <a:rPr sz="750" spc="-3" dirty="0">
                <a:solidFill>
                  <a:srgbClr val="1F487C"/>
                </a:solidFill>
                <a:latin typeface="Calibri"/>
                <a:cs typeface="Calibri"/>
              </a:rPr>
              <a:t>be </a:t>
            </a:r>
            <a:r>
              <a:rPr sz="750" dirty="0">
                <a:solidFill>
                  <a:srgbClr val="1F487C"/>
                </a:solidFill>
                <a:latin typeface="Calibri"/>
                <a:cs typeface="Calibri"/>
              </a:rPr>
              <a:t>made </a:t>
            </a:r>
            <a:r>
              <a:rPr sz="750" spc="-3" dirty="0">
                <a:solidFill>
                  <a:srgbClr val="1F487C"/>
                </a:solidFill>
                <a:latin typeface="Calibri"/>
                <a:cs typeface="Calibri"/>
              </a:rPr>
              <a:t>available </a:t>
            </a:r>
            <a:r>
              <a:rPr sz="750" dirty="0">
                <a:solidFill>
                  <a:srgbClr val="1F487C"/>
                </a:solidFill>
                <a:latin typeface="Calibri"/>
                <a:cs typeface="Calibri"/>
              </a:rPr>
              <a:t>on the website </a:t>
            </a:r>
            <a:r>
              <a:rPr sz="750" spc="-3" dirty="0">
                <a:solidFill>
                  <a:srgbClr val="1F487C"/>
                </a:solidFill>
                <a:latin typeface="Calibri"/>
                <a:cs typeface="Calibri"/>
              </a:rPr>
              <a:t>for 10 calendar </a:t>
            </a:r>
            <a:r>
              <a:rPr sz="750" dirty="0">
                <a:solidFill>
                  <a:srgbClr val="1F487C"/>
                </a:solidFill>
                <a:latin typeface="Calibri"/>
                <a:cs typeface="Calibri"/>
              </a:rPr>
              <a:t>days. You will </a:t>
            </a:r>
            <a:r>
              <a:rPr sz="750" spc="-3" dirty="0">
                <a:solidFill>
                  <a:srgbClr val="1F487C"/>
                </a:solidFill>
                <a:latin typeface="Calibri"/>
                <a:cs typeface="Calibri"/>
              </a:rPr>
              <a:t>receive </a:t>
            </a:r>
            <a:r>
              <a:rPr sz="750" dirty="0">
                <a:solidFill>
                  <a:srgbClr val="1F487C"/>
                </a:solidFill>
                <a:latin typeface="Calibri"/>
                <a:cs typeface="Calibri"/>
              </a:rPr>
              <a:t>an </a:t>
            </a:r>
            <a:r>
              <a:rPr sz="750" spc="-3" dirty="0">
                <a:solidFill>
                  <a:srgbClr val="1F487C"/>
                </a:solidFill>
                <a:latin typeface="Calibri"/>
                <a:cs typeface="Calibri"/>
              </a:rPr>
              <a:t>email  </a:t>
            </a:r>
            <a:r>
              <a:rPr sz="750" dirty="0">
                <a:solidFill>
                  <a:srgbClr val="1F487C"/>
                </a:solidFill>
                <a:latin typeface="Calibri"/>
                <a:cs typeface="Calibri"/>
              </a:rPr>
              <a:t>notice when the results </a:t>
            </a:r>
            <a:r>
              <a:rPr sz="750" spc="-3" dirty="0">
                <a:solidFill>
                  <a:srgbClr val="1F487C"/>
                </a:solidFill>
                <a:latin typeface="Calibri"/>
                <a:cs typeface="Calibri"/>
              </a:rPr>
              <a:t>are posted </a:t>
            </a:r>
            <a:r>
              <a:rPr sz="750" dirty="0">
                <a:solidFill>
                  <a:srgbClr val="1F487C"/>
                </a:solidFill>
                <a:latin typeface="Calibri"/>
                <a:cs typeface="Calibri"/>
              </a:rPr>
              <a:t>on the</a:t>
            </a:r>
            <a:r>
              <a:rPr sz="750" spc="-34" dirty="0">
                <a:solidFill>
                  <a:srgbClr val="1F487C"/>
                </a:solidFill>
                <a:latin typeface="Calibri"/>
                <a:cs typeface="Calibri"/>
              </a:rPr>
              <a:t> </a:t>
            </a:r>
            <a:r>
              <a:rPr sz="750" spc="-3" dirty="0">
                <a:solidFill>
                  <a:srgbClr val="1F487C"/>
                </a:solidFill>
                <a:latin typeface="Calibri"/>
                <a:cs typeface="Calibri"/>
              </a:rPr>
              <a:t>website.</a:t>
            </a:r>
            <a:endParaRPr sz="750" dirty="0">
              <a:latin typeface="Calibri"/>
              <a:cs typeface="Calibri"/>
            </a:endParaRPr>
          </a:p>
          <a:p>
            <a:pPr>
              <a:spcBef>
                <a:spcPts val="3"/>
              </a:spcBef>
            </a:pPr>
            <a:endParaRPr sz="989" dirty="0">
              <a:latin typeface="Calibri"/>
              <a:cs typeface="Calibri"/>
            </a:endParaRPr>
          </a:p>
          <a:p>
            <a:pPr marL="164085" indent="-155859">
              <a:buAutoNum type="arabicPeriod" startAt="4"/>
              <a:tabLst>
                <a:tab pos="164518" algn="l"/>
              </a:tabLst>
            </a:pPr>
            <a:r>
              <a:rPr sz="750" b="1" dirty="0">
                <a:solidFill>
                  <a:srgbClr val="1F487C"/>
                </a:solidFill>
                <a:latin typeface="Calibri"/>
                <a:cs typeface="Calibri"/>
              </a:rPr>
              <a:t>WHAT </a:t>
            </a:r>
            <a:r>
              <a:rPr sz="750" b="1" spc="-3" dirty="0">
                <a:solidFill>
                  <a:srgbClr val="1F487C"/>
                </a:solidFill>
                <a:latin typeface="Calibri"/>
                <a:cs typeface="Calibri"/>
              </a:rPr>
              <a:t>CAN </a:t>
            </a:r>
            <a:r>
              <a:rPr sz="750" b="1" dirty="0">
                <a:solidFill>
                  <a:srgbClr val="1F487C"/>
                </a:solidFill>
                <a:latin typeface="Calibri"/>
                <a:cs typeface="Calibri"/>
              </a:rPr>
              <a:t>CAUSE </a:t>
            </a:r>
            <a:r>
              <a:rPr sz="750" b="1" spc="-3" dirty="0">
                <a:solidFill>
                  <a:srgbClr val="1F487C"/>
                </a:solidFill>
                <a:latin typeface="Calibri"/>
                <a:cs typeface="Calibri"/>
              </a:rPr>
              <a:t>DELAYS </a:t>
            </a:r>
            <a:r>
              <a:rPr sz="750" b="1" dirty="0">
                <a:solidFill>
                  <a:srgbClr val="1F487C"/>
                </a:solidFill>
                <a:latin typeface="Calibri"/>
                <a:cs typeface="Calibri"/>
              </a:rPr>
              <a:t>IN </a:t>
            </a:r>
            <a:r>
              <a:rPr sz="750" b="1" spc="-3" dirty="0">
                <a:solidFill>
                  <a:srgbClr val="1F487C"/>
                </a:solidFill>
                <a:latin typeface="Calibri"/>
                <a:cs typeface="Calibri"/>
              </a:rPr>
              <a:t>RECEIVING</a:t>
            </a:r>
            <a:r>
              <a:rPr sz="750" b="1" spc="-41" dirty="0">
                <a:solidFill>
                  <a:srgbClr val="1F487C"/>
                </a:solidFill>
                <a:latin typeface="Calibri"/>
                <a:cs typeface="Calibri"/>
              </a:rPr>
              <a:t> </a:t>
            </a:r>
            <a:r>
              <a:rPr sz="750" b="1" spc="-3" dirty="0">
                <a:solidFill>
                  <a:srgbClr val="1F487C"/>
                </a:solidFill>
                <a:latin typeface="Calibri"/>
                <a:cs typeface="Calibri"/>
              </a:rPr>
              <a:t>RESULTS?</a:t>
            </a:r>
            <a:endParaRPr sz="750" dirty="0">
              <a:latin typeface="Calibri"/>
              <a:cs typeface="Calibri"/>
            </a:endParaRPr>
          </a:p>
          <a:p>
            <a:pPr marL="319945" lvl="1" indent="-156292">
              <a:spcBef>
                <a:spcPts val="149"/>
              </a:spcBef>
              <a:buAutoNum type="alphaLcPeriod"/>
              <a:tabLst>
                <a:tab pos="320378" algn="l"/>
              </a:tabLst>
            </a:pPr>
            <a:r>
              <a:rPr sz="750" dirty="0">
                <a:solidFill>
                  <a:srgbClr val="1F487C"/>
                </a:solidFill>
                <a:latin typeface="Calibri"/>
                <a:cs typeface="Calibri"/>
              </a:rPr>
              <a:t>Not </a:t>
            </a:r>
            <a:r>
              <a:rPr sz="750" spc="-3" dirty="0">
                <a:solidFill>
                  <a:srgbClr val="1F487C"/>
                </a:solidFill>
                <a:latin typeface="Calibri"/>
                <a:cs typeface="Calibri"/>
              </a:rPr>
              <a:t>supplying the OASIS# (Applicant/Student</a:t>
            </a:r>
            <a:r>
              <a:rPr sz="750" spc="3" dirty="0">
                <a:solidFill>
                  <a:srgbClr val="1F487C"/>
                </a:solidFill>
                <a:latin typeface="Calibri"/>
                <a:cs typeface="Calibri"/>
              </a:rPr>
              <a:t> </a:t>
            </a:r>
            <a:r>
              <a:rPr sz="750" spc="-3" dirty="0">
                <a:solidFill>
                  <a:srgbClr val="1F487C"/>
                </a:solidFill>
                <a:latin typeface="Calibri"/>
                <a:cs typeface="Calibri"/>
              </a:rPr>
              <a:t>ID#)</a:t>
            </a:r>
            <a:endParaRPr sz="750" dirty="0">
              <a:latin typeface="Calibri"/>
              <a:cs typeface="Calibri"/>
            </a:endParaRPr>
          </a:p>
          <a:p>
            <a:pPr marL="319945" lvl="1" indent="-156292">
              <a:spcBef>
                <a:spcPts val="153"/>
              </a:spcBef>
              <a:buAutoNum type="alphaLcPeriod"/>
              <a:tabLst>
                <a:tab pos="320378" algn="l"/>
              </a:tabLst>
            </a:pPr>
            <a:r>
              <a:rPr sz="750" spc="-3" dirty="0">
                <a:solidFill>
                  <a:srgbClr val="1F487C"/>
                </a:solidFill>
                <a:latin typeface="Calibri"/>
                <a:cs typeface="Calibri"/>
              </a:rPr>
              <a:t>Entering </a:t>
            </a:r>
            <a:r>
              <a:rPr sz="750" dirty="0">
                <a:solidFill>
                  <a:srgbClr val="1F487C"/>
                </a:solidFill>
                <a:latin typeface="Calibri"/>
                <a:cs typeface="Calibri"/>
              </a:rPr>
              <a:t>duplicate </a:t>
            </a:r>
            <a:r>
              <a:rPr sz="750" spc="-3" dirty="0">
                <a:solidFill>
                  <a:srgbClr val="1F487C"/>
                </a:solidFill>
                <a:latin typeface="Calibri"/>
                <a:cs typeface="Calibri"/>
              </a:rPr>
              <a:t>searches </a:t>
            </a:r>
            <a:r>
              <a:rPr sz="750" dirty="0">
                <a:solidFill>
                  <a:srgbClr val="1F487C"/>
                </a:solidFill>
                <a:latin typeface="Calibri"/>
                <a:cs typeface="Calibri"/>
              </a:rPr>
              <a:t>for the </a:t>
            </a:r>
            <a:r>
              <a:rPr sz="750" spc="-3" dirty="0">
                <a:solidFill>
                  <a:srgbClr val="1F487C"/>
                </a:solidFill>
                <a:latin typeface="Calibri"/>
                <a:cs typeface="Calibri"/>
              </a:rPr>
              <a:t>same</a:t>
            </a:r>
            <a:r>
              <a:rPr sz="750" spc="-10" dirty="0">
                <a:solidFill>
                  <a:srgbClr val="1F487C"/>
                </a:solidFill>
                <a:latin typeface="Calibri"/>
                <a:cs typeface="Calibri"/>
              </a:rPr>
              <a:t> </a:t>
            </a:r>
            <a:r>
              <a:rPr sz="750" spc="-3" dirty="0">
                <a:solidFill>
                  <a:srgbClr val="1F487C"/>
                </a:solidFill>
                <a:latin typeface="Calibri"/>
                <a:cs typeface="Calibri"/>
              </a:rPr>
              <a:t>name</a:t>
            </a:r>
            <a:endParaRPr sz="750" dirty="0">
              <a:latin typeface="Calibri"/>
              <a:cs typeface="Calibri"/>
            </a:endParaRPr>
          </a:p>
          <a:p>
            <a:pPr marL="319945" lvl="1" indent="-156292">
              <a:spcBef>
                <a:spcPts val="156"/>
              </a:spcBef>
              <a:buAutoNum type="alphaLcPeriod"/>
              <a:tabLst>
                <a:tab pos="319945" algn="l"/>
                <a:tab pos="320378" algn="l"/>
              </a:tabLst>
            </a:pPr>
            <a:r>
              <a:rPr sz="750" dirty="0">
                <a:solidFill>
                  <a:srgbClr val="1F487C"/>
                </a:solidFill>
                <a:latin typeface="Calibri"/>
                <a:cs typeface="Calibri"/>
              </a:rPr>
              <a:t>Making errors </a:t>
            </a:r>
            <a:r>
              <a:rPr sz="750" spc="-3" dirty="0">
                <a:solidFill>
                  <a:srgbClr val="1F487C"/>
                </a:solidFill>
                <a:latin typeface="Calibri"/>
                <a:cs typeface="Calibri"/>
              </a:rPr>
              <a:t>during data</a:t>
            </a:r>
            <a:r>
              <a:rPr sz="750" spc="-24" dirty="0">
                <a:solidFill>
                  <a:srgbClr val="1F487C"/>
                </a:solidFill>
                <a:latin typeface="Calibri"/>
                <a:cs typeface="Calibri"/>
              </a:rPr>
              <a:t> </a:t>
            </a:r>
            <a:r>
              <a:rPr sz="750" dirty="0">
                <a:solidFill>
                  <a:srgbClr val="1F487C"/>
                </a:solidFill>
                <a:latin typeface="Calibri"/>
                <a:cs typeface="Calibri"/>
              </a:rPr>
              <a:t>entry</a:t>
            </a:r>
            <a:endParaRPr sz="750" dirty="0">
              <a:latin typeface="Calibri"/>
              <a:cs typeface="Calibri"/>
            </a:endParaRPr>
          </a:p>
          <a:p>
            <a:pPr marL="319945" lvl="1" indent="-156292">
              <a:spcBef>
                <a:spcPts val="153"/>
              </a:spcBef>
              <a:buAutoNum type="alphaLcPeriod"/>
              <a:tabLst>
                <a:tab pos="320378" algn="l"/>
              </a:tabLst>
            </a:pPr>
            <a:r>
              <a:rPr sz="750" dirty="0">
                <a:solidFill>
                  <a:srgbClr val="1F487C"/>
                </a:solidFill>
                <a:latin typeface="Calibri"/>
                <a:cs typeface="Calibri"/>
              </a:rPr>
              <a:t>Not </a:t>
            </a:r>
            <a:r>
              <a:rPr sz="750" spc="-3" dirty="0">
                <a:solidFill>
                  <a:srgbClr val="1F487C"/>
                </a:solidFill>
                <a:latin typeface="Calibri"/>
                <a:cs typeface="Calibri"/>
              </a:rPr>
              <a:t>entering “A.K.A.” names </a:t>
            </a:r>
            <a:r>
              <a:rPr sz="750" dirty="0">
                <a:solidFill>
                  <a:srgbClr val="1F487C"/>
                </a:solidFill>
                <a:latin typeface="Calibri"/>
                <a:cs typeface="Calibri"/>
              </a:rPr>
              <a:t>as a </a:t>
            </a:r>
            <a:r>
              <a:rPr sz="750" spc="-3" dirty="0">
                <a:solidFill>
                  <a:srgbClr val="1F487C"/>
                </a:solidFill>
                <a:latin typeface="Calibri"/>
                <a:cs typeface="Calibri"/>
              </a:rPr>
              <a:t>separate request (See #7 </a:t>
            </a:r>
            <a:r>
              <a:rPr sz="750" dirty="0">
                <a:solidFill>
                  <a:srgbClr val="1F487C"/>
                </a:solidFill>
                <a:latin typeface="Calibri"/>
                <a:cs typeface="Calibri"/>
              </a:rPr>
              <a:t>and </a:t>
            </a:r>
            <a:r>
              <a:rPr sz="750" spc="-3" dirty="0">
                <a:solidFill>
                  <a:srgbClr val="1F487C"/>
                </a:solidFill>
                <a:latin typeface="Calibri"/>
                <a:cs typeface="Calibri"/>
              </a:rPr>
              <a:t>#8</a:t>
            </a:r>
            <a:r>
              <a:rPr sz="750" spc="17" dirty="0">
                <a:solidFill>
                  <a:srgbClr val="1F487C"/>
                </a:solidFill>
                <a:latin typeface="Calibri"/>
                <a:cs typeface="Calibri"/>
              </a:rPr>
              <a:t> </a:t>
            </a:r>
            <a:r>
              <a:rPr sz="750" spc="-3" dirty="0">
                <a:solidFill>
                  <a:srgbClr val="1F487C"/>
                </a:solidFill>
                <a:latin typeface="Calibri"/>
                <a:cs typeface="Calibri"/>
              </a:rPr>
              <a:t>below)</a:t>
            </a:r>
            <a:endParaRPr sz="750" dirty="0">
              <a:latin typeface="Calibri"/>
              <a:cs typeface="Calibri"/>
            </a:endParaRPr>
          </a:p>
          <a:p>
            <a:pPr marL="319945" lvl="1" indent="-156292">
              <a:spcBef>
                <a:spcPts val="149"/>
              </a:spcBef>
              <a:buAutoNum type="alphaLcPeriod"/>
              <a:tabLst>
                <a:tab pos="320378" algn="l"/>
              </a:tabLst>
            </a:pPr>
            <a:r>
              <a:rPr sz="750" spc="-3" dirty="0">
                <a:solidFill>
                  <a:srgbClr val="1F487C"/>
                </a:solidFill>
                <a:latin typeface="Calibri"/>
                <a:cs typeface="Calibri"/>
              </a:rPr>
              <a:t>Court closures </a:t>
            </a:r>
            <a:r>
              <a:rPr sz="750" dirty="0">
                <a:solidFill>
                  <a:srgbClr val="1F487C"/>
                </a:solidFill>
                <a:latin typeface="Calibri"/>
                <a:cs typeface="Calibri"/>
              </a:rPr>
              <a:t>or</a:t>
            </a:r>
            <a:r>
              <a:rPr sz="750" spc="-27" dirty="0">
                <a:solidFill>
                  <a:srgbClr val="1F487C"/>
                </a:solidFill>
                <a:latin typeface="Calibri"/>
                <a:cs typeface="Calibri"/>
              </a:rPr>
              <a:t> </a:t>
            </a:r>
            <a:r>
              <a:rPr sz="750" spc="-3" dirty="0">
                <a:solidFill>
                  <a:srgbClr val="1F487C"/>
                </a:solidFill>
                <a:latin typeface="Calibri"/>
                <a:cs typeface="Calibri"/>
              </a:rPr>
              <a:t>delays</a:t>
            </a:r>
            <a:endParaRPr sz="750" dirty="0">
              <a:latin typeface="Calibri"/>
              <a:cs typeface="Calibri"/>
            </a:endParaRPr>
          </a:p>
          <a:p>
            <a:pPr marL="319945" lvl="1" indent="-156292">
              <a:spcBef>
                <a:spcPts val="153"/>
              </a:spcBef>
              <a:buAutoNum type="alphaLcPeriod"/>
              <a:tabLst>
                <a:tab pos="319945" algn="l"/>
                <a:tab pos="320378" algn="l"/>
              </a:tabLst>
            </a:pPr>
            <a:r>
              <a:rPr sz="750" spc="-3" dirty="0">
                <a:solidFill>
                  <a:srgbClr val="1F487C"/>
                </a:solidFill>
                <a:latin typeface="Calibri"/>
                <a:cs typeface="Calibri"/>
              </a:rPr>
              <a:t>Court-assisted</a:t>
            </a:r>
            <a:r>
              <a:rPr sz="750" spc="-27" dirty="0">
                <a:solidFill>
                  <a:srgbClr val="1F487C"/>
                </a:solidFill>
                <a:latin typeface="Calibri"/>
                <a:cs typeface="Calibri"/>
              </a:rPr>
              <a:t> </a:t>
            </a:r>
            <a:r>
              <a:rPr sz="750" dirty="0">
                <a:solidFill>
                  <a:srgbClr val="1F487C"/>
                </a:solidFill>
                <a:latin typeface="Calibri"/>
                <a:cs typeface="Calibri"/>
              </a:rPr>
              <a:t>searches</a:t>
            </a:r>
            <a:endParaRPr sz="750" dirty="0">
              <a:latin typeface="Calibri"/>
              <a:cs typeface="Calibri"/>
            </a:endParaRPr>
          </a:p>
          <a:p>
            <a:pPr marL="319945" lvl="1" indent="-156292">
              <a:spcBef>
                <a:spcPts val="156"/>
              </a:spcBef>
              <a:buAutoNum type="alphaLcPeriod"/>
              <a:tabLst>
                <a:tab pos="319945" algn="l"/>
                <a:tab pos="320378" algn="l"/>
              </a:tabLst>
            </a:pPr>
            <a:r>
              <a:rPr sz="750" spc="-3" dirty="0">
                <a:solidFill>
                  <a:srgbClr val="1F487C"/>
                </a:solidFill>
                <a:latin typeface="Calibri"/>
                <a:cs typeface="Calibri"/>
              </a:rPr>
              <a:t>See 2*</a:t>
            </a:r>
            <a:r>
              <a:rPr sz="750" dirty="0">
                <a:solidFill>
                  <a:srgbClr val="1F487C"/>
                </a:solidFill>
                <a:latin typeface="Calibri"/>
                <a:cs typeface="Calibri"/>
              </a:rPr>
              <a:t> </a:t>
            </a:r>
            <a:r>
              <a:rPr sz="750" spc="-3" dirty="0">
                <a:solidFill>
                  <a:srgbClr val="1F487C"/>
                </a:solidFill>
                <a:latin typeface="Calibri"/>
                <a:cs typeface="Calibri"/>
              </a:rPr>
              <a:t>above</a:t>
            </a:r>
            <a:endParaRPr sz="750" dirty="0">
              <a:latin typeface="Calibri"/>
              <a:cs typeface="Calibri"/>
            </a:endParaRPr>
          </a:p>
        </p:txBody>
      </p:sp>
      <p:sp>
        <p:nvSpPr>
          <p:cNvPr id="7" name="object 7"/>
          <p:cNvSpPr/>
          <p:nvPr/>
        </p:nvSpPr>
        <p:spPr>
          <a:xfrm>
            <a:off x="4073751" y="1061670"/>
            <a:ext cx="965798" cy="615545"/>
          </a:xfrm>
          <a:prstGeom prst="rect">
            <a:avLst/>
          </a:prstGeom>
          <a:blipFill>
            <a:blip r:embed="rId2" cstate="print"/>
            <a:stretch>
              <a:fillRect/>
            </a:stretch>
          </a:blipFill>
        </p:spPr>
        <p:txBody>
          <a:bodyPr wrap="square" lIns="0" tIns="0" rIns="0" bIns="0" rtlCol="0"/>
          <a:lstStyle/>
          <a:p>
            <a:endParaRPr sz="1227"/>
          </a:p>
        </p:txBody>
      </p:sp>
      <p:sp>
        <p:nvSpPr>
          <p:cNvPr id="8" name="object 8"/>
          <p:cNvSpPr txBox="1">
            <a:spLocks noGrp="1"/>
          </p:cNvSpPr>
          <p:nvPr>
            <p:ph type="sldNum" sz="quarter" idx="4294967295"/>
          </p:nvPr>
        </p:nvSpPr>
        <p:spPr>
          <a:xfrm>
            <a:off x="1922318" y="0"/>
            <a:ext cx="0" cy="307777"/>
          </a:xfrm>
          <a:prstGeom prst="rect">
            <a:avLst/>
          </a:prstGeom>
        </p:spPr>
        <p:txBody>
          <a:bodyPr vert="horz" wrap="square" lIns="0" tIns="0" rIns="0" bIns="0" rtlCol="0">
            <a:spAutoFit/>
          </a:bodyPr>
          <a:lstStyle/>
          <a:p>
            <a:pPr marL="25977">
              <a:lnSpc>
                <a:spcPts val="784"/>
              </a:lnSpc>
            </a:pPr>
            <a:fld id="{81D60167-4931-47E6-BA6A-407CBD079E47}" type="slidenum">
              <a:rPr dirty="0"/>
              <a:pPr marL="25977">
                <a:lnSpc>
                  <a:spcPts val="784"/>
                </a:lnSpc>
              </a:pPr>
              <a:t>18</a:t>
            </a:fld>
            <a:endParaRPr dirty="0"/>
          </a:p>
        </p:txBody>
      </p:sp>
    </p:spTree>
    <p:extLst>
      <p:ext uri="{BB962C8B-B14F-4D97-AF65-F5344CB8AC3E}">
        <p14:creationId xmlns:p14="http://schemas.microsoft.com/office/powerpoint/2010/main" val="1674330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4294967295"/>
          </p:nvPr>
        </p:nvSpPr>
        <p:spPr>
          <a:xfrm>
            <a:off x="1922318" y="0"/>
            <a:ext cx="0" cy="307777"/>
          </a:xfrm>
          <a:prstGeom prst="rect">
            <a:avLst/>
          </a:prstGeom>
        </p:spPr>
        <p:txBody>
          <a:bodyPr vert="horz" wrap="square" lIns="0" tIns="0" rIns="0" bIns="0" rtlCol="0">
            <a:spAutoFit/>
          </a:bodyPr>
          <a:lstStyle/>
          <a:p>
            <a:pPr marL="25977">
              <a:lnSpc>
                <a:spcPts val="784"/>
              </a:lnSpc>
            </a:pPr>
            <a:fld id="{81D60167-4931-47E6-BA6A-407CBD079E47}" type="slidenum">
              <a:rPr dirty="0"/>
              <a:pPr marL="25977">
                <a:lnSpc>
                  <a:spcPts val="784"/>
                </a:lnSpc>
              </a:pPr>
              <a:t>19</a:t>
            </a:fld>
            <a:endParaRPr dirty="0"/>
          </a:p>
        </p:txBody>
      </p:sp>
      <p:sp>
        <p:nvSpPr>
          <p:cNvPr id="2" name="object 2"/>
          <p:cNvSpPr txBox="1"/>
          <p:nvPr/>
        </p:nvSpPr>
        <p:spPr>
          <a:xfrm>
            <a:off x="4343486" y="396587"/>
            <a:ext cx="1875126" cy="155707"/>
          </a:xfrm>
          <a:prstGeom prst="rect">
            <a:avLst/>
          </a:prstGeom>
        </p:spPr>
        <p:txBody>
          <a:bodyPr vert="horz" wrap="square" lIns="0" tIns="8659" rIns="0" bIns="0" rtlCol="0">
            <a:spAutoFit/>
          </a:bodyPr>
          <a:lstStyle/>
          <a:p>
            <a:pPr marL="8659">
              <a:spcBef>
                <a:spcPts val="68"/>
              </a:spcBef>
            </a:pPr>
            <a:r>
              <a:rPr sz="955" spc="-3" dirty="0">
                <a:latin typeface="Cambria"/>
                <a:cs typeface="Cambria"/>
              </a:rPr>
              <a:t>MYB </a:t>
            </a:r>
            <a:r>
              <a:rPr sz="955" dirty="0">
                <a:latin typeface="Cambria"/>
                <a:cs typeface="Cambria"/>
              </a:rPr>
              <a:t>FAQ’s – </a:t>
            </a:r>
            <a:r>
              <a:rPr sz="955" spc="-7" dirty="0">
                <a:latin typeface="Cambria"/>
                <a:cs typeface="Cambria"/>
              </a:rPr>
              <a:t>Updated </a:t>
            </a:r>
            <a:r>
              <a:rPr sz="955" spc="-3" dirty="0">
                <a:latin typeface="Cambria"/>
                <a:cs typeface="Cambria"/>
              </a:rPr>
              <a:t>October</a:t>
            </a:r>
            <a:r>
              <a:rPr sz="955" dirty="0">
                <a:latin typeface="Cambria"/>
                <a:cs typeface="Cambria"/>
              </a:rPr>
              <a:t> </a:t>
            </a:r>
            <a:r>
              <a:rPr sz="955" spc="-3" dirty="0">
                <a:latin typeface="Cambria"/>
                <a:cs typeface="Cambria"/>
              </a:rPr>
              <a:t>2020</a:t>
            </a:r>
            <a:endParaRPr sz="955" dirty="0">
              <a:latin typeface="Cambria"/>
              <a:cs typeface="Cambria"/>
            </a:endParaRPr>
          </a:p>
        </p:txBody>
      </p:sp>
      <p:sp>
        <p:nvSpPr>
          <p:cNvPr id="3" name="object 3"/>
          <p:cNvSpPr txBox="1"/>
          <p:nvPr/>
        </p:nvSpPr>
        <p:spPr>
          <a:xfrm>
            <a:off x="6256193" y="311727"/>
            <a:ext cx="342900" cy="229072"/>
          </a:xfrm>
          <a:prstGeom prst="rect">
            <a:avLst/>
          </a:prstGeom>
          <a:solidFill>
            <a:srgbClr val="C0504D"/>
          </a:solidFill>
        </p:spPr>
        <p:txBody>
          <a:bodyPr vert="horz" wrap="square" lIns="0" tIns="3464" rIns="0" bIns="0" rtlCol="0">
            <a:spAutoFit/>
          </a:bodyPr>
          <a:lstStyle/>
          <a:p>
            <a:pPr>
              <a:spcBef>
                <a:spcPts val="27"/>
              </a:spcBef>
            </a:pPr>
            <a:endParaRPr sz="716">
              <a:latin typeface="Times New Roman"/>
              <a:cs typeface="Times New Roman"/>
            </a:endParaRPr>
          </a:p>
          <a:p>
            <a:pPr marL="433" algn="ctr">
              <a:spcBef>
                <a:spcPts val="3"/>
              </a:spcBef>
            </a:pPr>
            <a:r>
              <a:rPr sz="750" dirty="0">
                <a:solidFill>
                  <a:srgbClr val="FFFFFF"/>
                </a:solidFill>
                <a:latin typeface="Calibri"/>
                <a:cs typeface="Calibri"/>
              </a:rPr>
              <a:t>2</a:t>
            </a:r>
            <a:endParaRPr sz="750">
              <a:latin typeface="Calibri"/>
              <a:cs typeface="Calibri"/>
            </a:endParaRPr>
          </a:p>
        </p:txBody>
      </p:sp>
      <p:sp>
        <p:nvSpPr>
          <p:cNvPr id="4" name="object 4"/>
          <p:cNvSpPr txBox="1"/>
          <p:nvPr/>
        </p:nvSpPr>
        <p:spPr>
          <a:xfrm>
            <a:off x="2693185" y="737997"/>
            <a:ext cx="3904817" cy="5460288"/>
          </a:xfrm>
          <a:prstGeom prst="rect">
            <a:avLst/>
          </a:prstGeom>
        </p:spPr>
        <p:txBody>
          <a:bodyPr vert="horz" wrap="square" lIns="0" tIns="28142" rIns="0" bIns="0" rtlCol="0">
            <a:spAutoFit/>
          </a:bodyPr>
          <a:lstStyle/>
          <a:p>
            <a:pPr marL="164085" indent="-155859">
              <a:spcBef>
                <a:spcPts val="222"/>
              </a:spcBef>
              <a:buAutoNum type="arabicPeriod" startAt="5"/>
              <a:tabLst>
                <a:tab pos="164518" algn="l"/>
              </a:tabLst>
            </a:pPr>
            <a:r>
              <a:rPr sz="750" b="1" dirty="0">
                <a:solidFill>
                  <a:srgbClr val="1F487C"/>
                </a:solidFill>
                <a:latin typeface="Calibri"/>
                <a:cs typeface="Calibri"/>
              </a:rPr>
              <a:t>WHAT IF I MAKE A </a:t>
            </a:r>
            <a:r>
              <a:rPr sz="750" b="1" spc="-3" dirty="0">
                <a:solidFill>
                  <a:srgbClr val="1F487C"/>
                </a:solidFill>
                <a:latin typeface="Calibri"/>
                <a:cs typeface="Calibri"/>
              </a:rPr>
              <a:t>MISTAKE AND </a:t>
            </a:r>
            <a:r>
              <a:rPr sz="750" b="1" dirty="0">
                <a:solidFill>
                  <a:srgbClr val="1F487C"/>
                </a:solidFill>
                <a:latin typeface="Calibri"/>
                <a:cs typeface="Calibri"/>
              </a:rPr>
              <a:t>I </a:t>
            </a:r>
            <a:r>
              <a:rPr sz="750" b="1" spc="-3" dirty="0">
                <a:solidFill>
                  <a:srgbClr val="1F487C"/>
                </a:solidFill>
                <a:latin typeface="Calibri"/>
                <a:cs typeface="Calibri"/>
              </a:rPr>
              <a:t>HAVE ALREADY SUBMITTED </a:t>
            </a:r>
            <a:r>
              <a:rPr sz="750" b="1" dirty="0">
                <a:solidFill>
                  <a:srgbClr val="1F487C"/>
                </a:solidFill>
                <a:latin typeface="Calibri"/>
                <a:cs typeface="Calibri"/>
              </a:rPr>
              <a:t>THE</a:t>
            </a:r>
            <a:r>
              <a:rPr sz="750" b="1" spc="-7" dirty="0">
                <a:solidFill>
                  <a:srgbClr val="1F487C"/>
                </a:solidFill>
                <a:latin typeface="Calibri"/>
                <a:cs typeface="Calibri"/>
              </a:rPr>
              <a:t> </a:t>
            </a:r>
            <a:r>
              <a:rPr sz="750" b="1" spc="-3" dirty="0">
                <a:solidFill>
                  <a:srgbClr val="1F487C"/>
                </a:solidFill>
                <a:latin typeface="Calibri"/>
                <a:cs typeface="Calibri"/>
              </a:rPr>
              <a:t>SEARCH?</a:t>
            </a:r>
            <a:endParaRPr sz="750">
              <a:latin typeface="Calibri"/>
              <a:cs typeface="Calibri"/>
            </a:endParaRPr>
          </a:p>
          <a:p>
            <a:pPr marL="164085" marR="3464">
              <a:lnSpc>
                <a:spcPct val="116799"/>
              </a:lnSpc>
              <a:spcBef>
                <a:spcPts val="3"/>
              </a:spcBef>
            </a:pPr>
            <a:r>
              <a:rPr sz="750" dirty="0">
                <a:solidFill>
                  <a:srgbClr val="1F487C"/>
                </a:solidFill>
                <a:latin typeface="Calibri"/>
                <a:cs typeface="Calibri"/>
              </a:rPr>
              <a:t>If you </a:t>
            </a:r>
            <a:r>
              <a:rPr sz="750" spc="-3" dirty="0">
                <a:solidFill>
                  <a:srgbClr val="1F487C"/>
                </a:solidFill>
                <a:latin typeface="Calibri"/>
                <a:cs typeface="Calibri"/>
              </a:rPr>
              <a:t>have made </a:t>
            </a:r>
            <a:r>
              <a:rPr sz="750" dirty="0">
                <a:solidFill>
                  <a:srgbClr val="1F487C"/>
                </a:solidFill>
                <a:latin typeface="Calibri"/>
                <a:cs typeface="Calibri"/>
              </a:rPr>
              <a:t>any </a:t>
            </a:r>
            <a:r>
              <a:rPr sz="750" spc="-3" dirty="0">
                <a:solidFill>
                  <a:srgbClr val="1F487C"/>
                </a:solidFill>
                <a:latin typeface="Calibri"/>
                <a:cs typeface="Calibri"/>
              </a:rPr>
              <a:t>type </a:t>
            </a:r>
            <a:r>
              <a:rPr sz="750" dirty="0">
                <a:solidFill>
                  <a:srgbClr val="1F487C"/>
                </a:solidFill>
                <a:latin typeface="Calibri"/>
                <a:cs typeface="Calibri"/>
              </a:rPr>
              <a:t>of </a:t>
            </a:r>
            <a:r>
              <a:rPr sz="750" spc="-3" dirty="0">
                <a:solidFill>
                  <a:srgbClr val="1F487C"/>
                </a:solidFill>
                <a:latin typeface="Calibri"/>
                <a:cs typeface="Calibri"/>
              </a:rPr>
              <a:t>typographical error while inputting </a:t>
            </a:r>
            <a:r>
              <a:rPr sz="750" dirty="0">
                <a:solidFill>
                  <a:srgbClr val="1F487C"/>
                </a:solidFill>
                <a:latin typeface="Calibri"/>
                <a:cs typeface="Calibri"/>
              </a:rPr>
              <a:t>the </a:t>
            </a:r>
            <a:r>
              <a:rPr sz="750" spc="-3" dirty="0">
                <a:solidFill>
                  <a:srgbClr val="1F487C"/>
                </a:solidFill>
                <a:latin typeface="Calibri"/>
                <a:cs typeface="Calibri"/>
              </a:rPr>
              <a:t>information </a:t>
            </a:r>
            <a:r>
              <a:rPr sz="750" dirty="0">
                <a:solidFill>
                  <a:srgbClr val="1F487C"/>
                </a:solidFill>
                <a:latin typeface="Calibri"/>
                <a:cs typeface="Calibri"/>
              </a:rPr>
              <a:t>for your  candidate and you </a:t>
            </a:r>
            <a:r>
              <a:rPr sz="750" spc="-3" dirty="0">
                <a:solidFill>
                  <a:srgbClr val="1F487C"/>
                </a:solidFill>
                <a:latin typeface="Calibri"/>
                <a:cs typeface="Calibri"/>
              </a:rPr>
              <a:t>already </a:t>
            </a:r>
            <a:r>
              <a:rPr sz="750" dirty="0">
                <a:solidFill>
                  <a:srgbClr val="1F487C"/>
                </a:solidFill>
                <a:latin typeface="Calibri"/>
                <a:cs typeface="Calibri"/>
              </a:rPr>
              <a:t>have </a:t>
            </a:r>
            <a:r>
              <a:rPr sz="750" spc="-3" dirty="0">
                <a:solidFill>
                  <a:srgbClr val="1F487C"/>
                </a:solidFill>
                <a:latin typeface="Calibri"/>
                <a:cs typeface="Calibri"/>
              </a:rPr>
              <a:t>submitted </a:t>
            </a:r>
            <a:r>
              <a:rPr sz="750" dirty="0">
                <a:solidFill>
                  <a:srgbClr val="1F487C"/>
                </a:solidFill>
                <a:latin typeface="Calibri"/>
                <a:cs typeface="Calibri"/>
              </a:rPr>
              <a:t>the </a:t>
            </a:r>
            <a:r>
              <a:rPr sz="750" spc="-3" dirty="0">
                <a:solidFill>
                  <a:srgbClr val="1F487C"/>
                </a:solidFill>
                <a:latin typeface="Calibri"/>
                <a:cs typeface="Calibri"/>
              </a:rPr>
              <a:t>request, please </a:t>
            </a:r>
            <a:r>
              <a:rPr sz="750" u="sng" dirty="0">
                <a:solidFill>
                  <a:srgbClr val="1F487C"/>
                </a:solidFill>
                <a:uFill>
                  <a:solidFill>
                    <a:srgbClr val="1F487C"/>
                  </a:solidFill>
                </a:uFill>
                <a:latin typeface="Calibri"/>
                <a:cs typeface="Calibri"/>
              </a:rPr>
              <a:t>call</a:t>
            </a:r>
            <a:r>
              <a:rPr sz="750" dirty="0">
                <a:solidFill>
                  <a:srgbClr val="1F487C"/>
                </a:solidFill>
                <a:latin typeface="Calibri"/>
                <a:cs typeface="Calibri"/>
              </a:rPr>
              <a:t> or </a:t>
            </a:r>
            <a:r>
              <a:rPr sz="750" u="sng" dirty="0">
                <a:solidFill>
                  <a:srgbClr val="1F487C"/>
                </a:solidFill>
                <a:uFill>
                  <a:solidFill>
                    <a:srgbClr val="1F487C"/>
                  </a:solidFill>
                </a:uFill>
                <a:latin typeface="Calibri"/>
                <a:cs typeface="Calibri"/>
              </a:rPr>
              <a:t>email</a:t>
            </a:r>
            <a:r>
              <a:rPr sz="750" dirty="0">
                <a:solidFill>
                  <a:srgbClr val="1F487C"/>
                </a:solidFill>
                <a:latin typeface="Calibri"/>
                <a:cs typeface="Calibri"/>
              </a:rPr>
              <a:t> the </a:t>
            </a:r>
            <a:r>
              <a:rPr sz="750" spc="-3" dirty="0">
                <a:solidFill>
                  <a:srgbClr val="1F487C"/>
                </a:solidFill>
                <a:latin typeface="Calibri"/>
                <a:cs typeface="Calibri"/>
              </a:rPr>
              <a:t>correction </a:t>
            </a:r>
            <a:r>
              <a:rPr sz="750" dirty="0">
                <a:solidFill>
                  <a:srgbClr val="1F487C"/>
                </a:solidFill>
                <a:latin typeface="Calibri"/>
                <a:cs typeface="Calibri"/>
              </a:rPr>
              <a:t>to the  MYB </a:t>
            </a:r>
            <a:r>
              <a:rPr sz="750" spc="-3" dirty="0">
                <a:solidFill>
                  <a:srgbClr val="1F487C"/>
                </a:solidFill>
                <a:latin typeface="Calibri"/>
                <a:cs typeface="Calibri"/>
              </a:rPr>
              <a:t>team. We </a:t>
            </a:r>
            <a:r>
              <a:rPr sz="750" dirty="0">
                <a:solidFill>
                  <a:srgbClr val="1F487C"/>
                </a:solidFill>
                <a:latin typeface="Calibri"/>
                <a:cs typeface="Calibri"/>
              </a:rPr>
              <a:t>can </a:t>
            </a:r>
            <a:r>
              <a:rPr sz="750" spc="-3" dirty="0">
                <a:solidFill>
                  <a:srgbClr val="1F487C"/>
                </a:solidFill>
                <a:latin typeface="Calibri"/>
                <a:cs typeface="Calibri"/>
              </a:rPr>
              <a:t>fix minor </a:t>
            </a:r>
            <a:r>
              <a:rPr sz="750" dirty="0">
                <a:solidFill>
                  <a:srgbClr val="1F487C"/>
                </a:solidFill>
                <a:latin typeface="Calibri"/>
                <a:cs typeface="Calibri"/>
              </a:rPr>
              <a:t>errors on our </a:t>
            </a:r>
            <a:r>
              <a:rPr sz="750" spc="-3" dirty="0">
                <a:solidFill>
                  <a:srgbClr val="1F487C"/>
                </a:solidFill>
                <a:latin typeface="Calibri"/>
                <a:cs typeface="Calibri"/>
              </a:rPr>
              <a:t>side including </a:t>
            </a:r>
            <a:r>
              <a:rPr sz="750" dirty="0">
                <a:solidFill>
                  <a:srgbClr val="1F487C"/>
                </a:solidFill>
                <a:latin typeface="Calibri"/>
                <a:cs typeface="Calibri"/>
              </a:rPr>
              <a:t>middle </a:t>
            </a:r>
            <a:r>
              <a:rPr sz="750" spc="-3" dirty="0">
                <a:solidFill>
                  <a:srgbClr val="1F487C"/>
                </a:solidFill>
                <a:latin typeface="Calibri"/>
                <a:cs typeface="Calibri"/>
              </a:rPr>
              <a:t>name, </a:t>
            </a:r>
            <a:r>
              <a:rPr sz="750" dirty="0">
                <a:solidFill>
                  <a:srgbClr val="1F487C"/>
                </a:solidFill>
                <a:latin typeface="Calibri"/>
                <a:cs typeface="Calibri"/>
              </a:rPr>
              <a:t>address </a:t>
            </a:r>
            <a:r>
              <a:rPr sz="750" spc="-7" dirty="0">
                <a:solidFill>
                  <a:srgbClr val="1F487C"/>
                </a:solidFill>
                <a:latin typeface="Calibri"/>
                <a:cs typeface="Calibri"/>
              </a:rPr>
              <a:t>if </a:t>
            </a:r>
            <a:r>
              <a:rPr sz="750" dirty="0">
                <a:solidFill>
                  <a:srgbClr val="1F487C"/>
                </a:solidFill>
                <a:latin typeface="Calibri"/>
                <a:cs typeface="Calibri"/>
              </a:rPr>
              <a:t>in </a:t>
            </a:r>
            <a:r>
              <a:rPr sz="750" spc="-3" dirty="0">
                <a:solidFill>
                  <a:srgbClr val="1F487C"/>
                </a:solidFill>
                <a:latin typeface="Calibri"/>
                <a:cs typeface="Calibri"/>
              </a:rPr>
              <a:t>same  </a:t>
            </a:r>
            <a:r>
              <a:rPr sz="750" dirty="0">
                <a:solidFill>
                  <a:srgbClr val="1F487C"/>
                </a:solidFill>
                <a:latin typeface="Calibri"/>
                <a:cs typeface="Calibri"/>
              </a:rPr>
              <a:t>county, oasis </a:t>
            </a:r>
            <a:r>
              <a:rPr sz="750" spc="-3" dirty="0">
                <a:solidFill>
                  <a:srgbClr val="1F487C"/>
                </a:solidFill>
                <a:latin typeface="Calibri"/>
                <a:cs typeface="Calibri"/>
              </a:rPr>
              <a:t>number. </a:t>
            </a:r>
            <a:r>
              <a:rPr sz="750" b="1" dirty="0">
                <a:solidFill>
                  <a:srgbClr val="365F91"/>
                </a:solidFill>
                <a:latin typeface="Calibri"/>
                <a:cs typeface="Calibri"/>
              </a:rPr>
              <a:t>DO NOT </a:t>
            </a:r>
            <a:r>
              <a:rPr sz="750" b="1" spc="-3" dirty="0">
                <a:solidFill>
                  <a:srgbClr val="365F91"/>
                </a:solidFill>
                <a:latin typeface="Calibri"/>
                <a:cs typeface="Calibri"/>
              </a:rPr>
              <a:t>DUPLICATE </a:t>
            </a:r>
            <a:r>
              <a:rPr sz="750" b="1" dirty="0">
                <a:solidFill>
                  <a:srgbClr val="365F91"/>
                </a:solidFill>
                <a:latin typeface="Calibri"/>
                <a:cs typeface="Calibri"/>
              </a:rPr>
              <a:t>OR </a:t>
            </a:r>
            <a:r>
              <a:rPr sz="750" b="1" spc="-3" dirty="0">
                <a:solidFill>
                  <a:srgbClr val="365F91"/>
                </a:solidFill>
                <a:latin typeface="Calibri"/>
                <a:cs typeface="Calibri"/>
              </a:rPr>
              <a:t>RE-SUBMIT </a:t>
            </a:r>
            <a:r>
              <a:rPr sz="750" b="1" dirty="0">
                <a:solidFill>
                  <a:srgbClr val="365F91"/>
                </a:solidFill>
                <a:latin typeface="Calibri"/>
                <a:cs typeface="Calibri"/>
              </a:rPr>
              <a:t>A </a:t>
            </a:r>
            <a:r>
              <a:rPr sz="750" b="1" spc="-3" dirty="0">
                <a:solidFill>
                  <a:srgbClr val="365F91"/>
                </a:solidFill>
                <a:latin typeface="Calibri"/>
                <a:cs typeface="Calibri"/>
              </a:rPr>
              <a:t>NEW REQUEST WITH </a:t>
            </a:r>
            <a:r>
              <a:rPr sz="750" b="1" dirty="0">
                <a:solidFill>
                  <a:srgbClr val="365F91"/>
                </a:solidFill>
                <a:latin typeface="Calibri"/>
                <a:cs typeface="Calibri"/>
              </a:rPr>
              <a:t>THE  </a:t>
            </a:r>
            <a:r>
              <a:rPr sz="750" b="1" spc="-3" dirty="0">
                <a:solidFill>
                  <a:srgbClr val="365F91"/>
                </a:solidFill>
                <a:latin typeface="Calibri"/>
                <a:cs typeface="Calibri"/>
              </a:rPr>
              <a:t>CORRECTED INFORMATION </a:t>
            </a:r>
            <a:r>
              <a:rPr sz="750" b="1" dirty="0">
                <a:solidFill>
                  <a:srgbClr val="365F91"/>
                </a:solidFill>
                <a:latin typeface="Calibri"/>
                <a:cs typeface="Calibri"/>
              </a:rPr>
              <a:t>IF </a:t>
            </a:r>
            <a:r>
              <a:rPr sz="750" b="1" spc="-3" dirty="0">
                <a:solidFill>
                  <a:srgbClr val="365F91"/>
                </a:solidFill>
                <a:latin typeface="Calibri"/>
                <a:cs typeface="Calibri"/>
              </a:rPr>
              <a:t>THE SEARCH </a:t>
            </a:r>
            <a:r>
              <a:rPr sz="750" b="1" dirty="0">
                <a:solidFill>
                  <a:srgbClr val="365F91"/>
                </a:solidFill>
                <a:latin typeface="Calibri"/>
                <a:cs typeface="Calibri"/>
              </a:rPr>
              <a:t>HAS NOT </a:t>
            </a:r>
            <a:r>
              <a:rPr sz="750" b="1" spc="-3" dirty="0">
                <a:solidFill>
                  <a:srgbClr val="365F91"/>
                </a:solidFill>
                <a:latin typeface="Calibri"/>
                <a:cs typeface="Calibri"/>
              </a:rPr>
              <a:t>ALREADY BEEN COMPLETED. </a:t>
            </a:r>
            <a:r>
              <a:rPr sz="750" dirty="0">
                <a:solidFill>
                  <a:srgbClr val="365F91"/>
                </a:solidFill>
                <a:latin typeface="Calibri"/>
                <a:cs typeface="Calibri"/>
              </a:rPr>
              <a:t>If</a:t>
            </a:r>
            <a:r>
              <a:rPr sz="750" spc="17" dirty="0">
                <a:solidFill>
                  <a:srgbClr val="365F91"/>
                </a:solidFill>
                <a:latin typeface="Calibri"/>
                <a:cs typeface="Calibri"/>
              </a:rPr>
              <a:t> </a:t>
            </a:r>
            <a:r>
              <a:rPr sz="750" dirty="0">
                <a:solidFill>
                  <a:srgbClr val="365F91"/>
                </a:solidFill>
                <a:latin typeface="Calibri"/>
                <a:cs typeface="Calibri"/>
              </a:rPr>
              <a:t>the</a:t>
            </a:r>
            <a:endParaRPr sz="750">
              <a:latin typeface="Calibri"/>
              <a:cs typeface="Calibri"/>
            </a:endParaRPr>
          </a:p>
          <a:p>
            <a:pPr marL="164085" marR="21647">
              <a:lnSpc>
                <a:spcPct val="116799"/>
              </a:lnSpc>
              <a:spcBef>
                <a:spcPts val="7"/>
              </a:spcBef>
            </a:pPr>
            <a:r>
              <a:rPr sz="750" spc="-3" dirty="0">
                <a:solidFill>
                  <a:srgbClr val="1F487C"/>
                </a:solidFill>
                <a:latin typeface="Calibri"/>
                <a:cs typeface="Calibri"/>
              </a:rPr>
              <a:t>search has already been completed, we are unable to make corrections, so please </a:t>
            </a:r>
            <a:r>
              <a:rPr sz="750" dirty="0">
                <a:solidFill>
                  <a:srgbClr val="1F487C"/>
                </a:solidFill>
                <a:latin typeface="Calibri"/>
                <a:cs typeface="Calibri"/>
              </a:rPr>
              <a:t>initiate a </a:t>
            </a:r>
            <a:r>
              <a:rPr sz="750" spc="-3" dirty="0">
                <a:solidFill>
                  <a:srgbClr val="1F487C"/>
                </a:solidFill>
                <a:latin typeface="Calibri"/>
                <a:cs typeface="Calibri"/>
              </a:rPr>
              <a:t>new  </a:t>
            </a:r>
            <a:r>
              <a:rPr sz="750" dirty="0">
                <a:solidFill>
                  <a:srgbClr val="1F487C"/>
                </a:solidFill>
                <a:latin typeface="Calibri"/>
                <a:cs typeface="Calibri"/>
              </a:rPr>
              <a:t>request and </a:t>
            </a:r>
            <a:r>
              <a:rPr sz="750" spc="-3" dirty="0">
                <a:solidFill>
                  <a:srgbClr val="1F487C"/>
                </a:solidFill>
                <a:latin typeface="Calibri"/>
                <a:cs typeface="Calibri"/>
              </a:rPr>
              <a:t>re-enter </a:t>
            </a:r>
            <a:r>
              <a:rPr sz="750" dirty="0">
                <a:solidFill>
                  <a:srgbClr val="1F487C"/>
                </a:solidFill>
                <a:latin typeface="Calibri"/>
                <a:cs typeface="Calibri"/>
              </a:rPr>
              <a:t>all </a:t>
            </a:r>
            <a:r>
              <a:rPr sz="750" spc="-3" dirty="0">
                <a:solidFill>
                  <a:srgbClr val="1F487C"/>
                </a:solidFill>
                <a:latin typeface="Calibri"/>
                <a:cs typeface="Calibri"/>
              </a:rPr>
              <a:t>candidate’s information correctly. Please note that turnaround time  </a:t>
            </a:r>
            <a:r>
              <a:rPr sz="750" dirty="0">
                <a:solidFill>
                  <a:srgbClr val="1F487C"/>
                </a:solidFill>
                <a:latin typeface="Calibri"/>
                <a:cs typeface="Calibri"/>
              </a:rPr>
              <a:t>does </a:t>
            </a:r>
            <a:r>
              <a:rPr sz="750" spc="-3" dirty="0">
                <a:solidFill>
                  <a:srgbClr val="1F487C"/>
                </a:solidFill>
                <a:latin typeface="Calibri"/>
                <a:cs typeface="Calibri"/>
              </a:rPr>
              <a:t>not start until </a:t>
            </a:r>
            <a:r>
              <a:rPr sz="750" dirty="0">
                <a:solidFill>
                  <a:srgbClr val="1F487C"/>
                </a:solidFill>
                <a:latin typeface="Calibri"/>
                <a:cs typeface="Calibri"/>
              </a:rPr>
              <a:t>all </a:t>
            </a:r>
            <a:r>
              <a:rPr sz="750" spc="-3" dirty="0">
                <a:solidFill>
                  <a:srgbClr val="1F487C"/>
                </a:solidFill>
                <a:latin typeface="Calibri"/>
                <a:cs typeface="Calibri"/>
              </a:rPr>
              <a:t>information has been supplied</a:t>
            </a:r>
            <a:r>
              <a:rPr sz="750" spc="14" dirty="0">
                <a:solidFill>
                  <a:srgbClr val="1F487C"/>
                </a:solidFill>
                <a:latin typeface="Calibri"/>
                <a:cs typeface="Calibri"/>
              </a:rPr>
              <a:t> </a:t>
            </a:r>
            <a:r>
              <a:rPr sz="750" spc="-3" dirty="0">
                <a:solidFill>
                  <a:srgbClr val="1F487C"/>
                </a:solidFill>
                <a:latin typeface="Calibri"/>
                <a:cs typeface="Calibri"/>
              </a:rPr>
              <a:t>correctly.</a:t>
            </a:r>
            <a:endParaRPr sz="750">
              <a:latin typeface="Calibri"/>
              <a:cs typeface="Calibri"/>
            </a:endParaRPr>
          </a:p>
          <a:p>
            <a:pPr>
              <a:spcBef>
                <a:spcPts val="3"/>
              </a:spcBef>
            </a:pPr>
            <a:endParaRPr sz="989">
              <a:latin typeface="Calibri"/>
              <a:cs typeface="Calibri"/>
            </a:endParaRPr>
          </a:p>
          <a:p>
            <a:pPr marL="164085" indent="-155859">
              <a:buAutoNum type="arabicPeriod" startAt="6"/>
              <a:tabLst>
                <a:tab pos="164518" algn="l"/>
              </a:tabLst>
            </a:pPr>
            <a:r>
              <a:rPr sz="750" b="1" dirty="0">
                <a:solidFill>
                  <a:srgbClr val="1F487C"/>
                </a:solidFill>
                <a:latin typeface="Calibri"/>
                <a:cs typeface="Calibri"/>
              </a:rPr>
              <a:t>HOW DO I KNOW IF I </a:t>
            </a:r>
            <a:r>
              <a:rPr sz="750" b="1" spc="-3" dirty="0">
                <a:solidFill>
                  <a:srgbClr val="1F487C"/>
                </a:solidFill>
                <a:latin typeface="Calibri"/>
                <a:cs typeface="Calibri"/>
              </a:rPr>
              <a:t>HAVE ENTERED </a:t>
            </a:r>
            <a:r>
              <a:rPr sz="750" b="1" dirty="0">
                <a:solidFill>
                  <a:srgbClr val="1F487C"/>
                </a:solidFill>
                <a:latin typeface="Calibri"/>
                <a:cs typeface="Calibri"/>
              </a:rPr>
              <a:t>A </a:t>
            </a:r>
            <a:r>
              <a:rPr sz="750" b="1" spc="-3" dirty="0">
                <a:solidFill>
                  <a:srgbClr val="1F487C"/>
                </a:solidFill>
                <a:latin typeface="Calibri"/>
                <a:cs typeface="Calibri"/>
              </a:rPr>
              <a:t>CANDIDATE</a:t>
            </a:r>
            <a:r>
              <a:rPr sz="750" b="1" spc="-41" dirty="0">
                <a:solidFill>
                  <a:srgbClr val="1F487C"/>
                </a:solidFill>
                <a:latin typeface="Calibri"/>
                <a:cs typeface="Calibri"/>
              </a:rPr>
              <a:t> </a:t>
            </a:r>
            <a:r>
              <a:rPr sz="750" b="1" spc="-3" dirty="0">
                <a:solidFill>
                  <a:srgbClr val="1F487C"/>
                </a:solidFill>
                <a:latin typeface="Calibri"/>
                <a:cs typeface="Calibri"/>
              </a:rPr>
              <a:t>ALREADY?</a:t>
            </a:r>
            <a:endParaRPr sz="750">
              <a:latin typeface="Calibri"/>
              <a:cs typeface="Calibri"/>
            </a:endParaRPr>
          </a:p>
          <a:p>
            <a:pPr marL="164085" marR="63210">
              <a:lnSpc>
                <a:spcPts val="1057"/>
              </a:lnSpc>
              <a:spcBef>
                <a:spcPts val="55"/>
              </a:spcBef>
            </a:pPr>
            <a:r>
              <a:rPr sz="750" spc="-3" dirty="0">
                <a:solidFill>
                  <a:srgbClr val="1F487C"/>
                </a:solidFill>
                <a:latin typeface="Calibri"/>
                <a:cs typeface="Calibri"/>
              </a:rPr>
              <a:t>The system </a:t>
            </a:r>
            <a:r>
              <a:rPr sz="750" dirty="0">
                <a:solidFill>
                  <a:srgbClr val="1F487C"/>
                </a:solidFill>
                <a:latin typeface="Calibri"/>
                <a:cs typeface="Calibri"/>
              </a:rPr>
              <a:t>will </a:t>
            </a:r>
            <a:r>
              <a:rPr sz="750" spc="-3" dirty="0">
                <a:solidFill>
                  <a:srgbClr val="1F487C"/>
                </a:solidFill>
                <a:latin typeface="Calibri"/>
                <a:cs typeface="Calibri"/>
              </a:rPr>
              <a:t>alert </a:t>
            </a:r>
            <a:r>
              <a:rPr sz="750" dirty="0">
                <a:solidFill>
                  <a:srgbClr val="1F487C"/>
                </a:solidFill>
                <a:latin typeface="Calibri"/>
                <a:cs typeface="Calibri"/>
              </a:rPr>
              <a:t>you </a:t>
            </a:r>
            <a:r>
              <a:rPr sz="750" spc="-3" dirty="0">
                <a:solidFill>
                  <a:srgbClr val="1F487C"/>
                </a:solidFill>
                <a:latin typeface="Calibri"/>
                <a:cs typeface="Calibri"/>
              </a:rPr>
              <a:t>when </a:t>
            </a:r>
            <a:r>
              <a:rPr sz="750" dirty="0">
                <a:solidFill>
                  <a:srgbClr val="1F487C"/>
                </a:solidFill>
                <a:latin typeface="Calibri"/>
                <a:cs typeface="Calibri"/>
              </a:rPr>
              <a:t>the </a:t>
            </a:r>
            <a:r>
              <a:rPr sz="750" spc="-7" dirty="0">
                <a:solidFill>
                  <a:srgbClr val="1F487C"/>
                </a:solidFill>
                <a:latin typeface="Calibri"/>
                <a:cs typeface="Calibri"/>
              </a:rPr>
              <a:t>same </a:t>
            </a:r>
            <a:r>
              <a:rPr sz="750" spc="-3" dirty="0">
                <a:solidFill>
                  <a:srgbClr val="1F487C"/>
                </a:solidFill>
                <a:latin typeface="Calibri"/>
                <a:cs typeface="Calibri"/>
              </a:rPr>
              <a:t>exact name and </a:t>
            </a:r>
            <a:r>
              <a:rPr sz="750" dirty="0">
                <a:solidFill>
                  <a:srgbClr val="1F487C"/>
                </a:solidFill>
                <a:latin typeface="Calibri"/>
                <a:cs typeface="Calibri"/>
              </a:rPr>
              <a:t>or the </a:t>
            </a:r>
            <a:r>
              <a:rPr sz="750" spc="-3" dirty="0">
                <a:solidFill>
                  <a:srgbClr val="1F487C"/>
                </a:solidFill>
                <a:latin typeface="Calibri"/>
                <a:cs typeface="Calibri"/>
              </a:rPr>
              <a:t>same SSN has been previously  </a:t>
            </a:r>
            <a:r>
              <a:rPr sz="750" dirty="0">
                <a:solidFill>
                  <a:srgbClr val="1F487C"/>
                </a:solidFill>
                <a:latin typeface="Calibri"/>
                <a:cs typeface="Calibri"/>
              </a:rPr>
              <a:t>entered, and will </a:t>
            </a:r>
            <a:r>
              <a:rPr sz="750" spc="-3" dirty="0">
                <a:solidFill>
                  <a:srgbClr val="1F487C"/>
                </a:solidFill>
                <a:latin typeface="Calibri"/>
                <a:cs typeface="Calibri"/>
              </a:rPr>
              <a:t>allow </a:t>
            </a:r>
            <a:r>
              <a:rPr sz="750" dirty="0">
                <a:solidFill>
                  <a:srgbClr val="1F487C"/>
                </a:solidFill>
                <a:latin typeface="Calibri"/>
                <a:cs typeface="Calibri"/>
              </a:rPr>
              <a:t>you to </a:t>
            </a:r>
            <a:r>
              <a:rPr sz="750" spc="-3" dirty="0">
                <a:solidFill>
                  <a:srgbClr val="1F487C"/>
                </a:solidFill>
                <a:latin typeface="Calibri"/>
                <a:cs typeface="Calibri"/>
              </a:rPr>
              <a:t>view the </a:t>
            </a:r>
            <a:r>
              <a:rPr sz="750" dirty="0">
                <a:solidFill>
                  <a:srgbClr val="1F487C"/>
                </a:solidFill>
                <a:latin typeface="Calibri"/>
                <a:cs typeface="Calibri"/>
              </a:rPr>
              <a:t>report of that candidate if it is </a:t>
            </a:r>
            <a:r>
              <a:rPr sz="750" spc="-3" dirty="0">
                <a:solidFill>
                  <a:srgbClr val="1F487C"/>
                </a:solidFill>
                <a:latin typeface="Calibri"/>
                <a:cs typeface="Calibri"/>
              </a:rPr>
              <a:t>within </a:t>
            </a:r>
            <a:r>
              <a:rPr sz="750" dirty="0">
                <a:solidFill>
                  <a:srgbClr val="1F487C"/>
                </a:solidFill>
                <a:latin typeface="Calibri"/>
                <a:cs typeface="Calibri"/>
              </a:rPr>
              <a:t>the 10 </a:t>
            </a:r>
            <a:r>
              <a:rPr sz="750" spc="-3" dirty="0">
                <a:solidFill>
                  <a:srgbClr val="1F487C"/>
                </a:solidFill>
                <a:latin typeface="Calibri"/>
                <a:cs typeface="Calibri"/>
              </a:rPr>
              <a:t>days </a:t>
            </a:r>
            <a:r>
              <a:rPr sz="750" dirty="0">
                <a:solidFill>
                  <a:srgbClr val="1F487C"/>
                </a:solidFill>
                <a:latin typeface="Calibri"/>
                <a:cs typeface="Calibri"/>
              </a:rPr>
              <a:t>of</a:t>
            </a:r>
            <a:r>
              <a:rPr sz="750" spc="-34" dirty="0">
                <a:solidFill>
                  <a:srgbClr val="1F487C"/>
                </a:solidFill>
                <a:latin typeface="Calibri"/>
                <a:cs typeface="Calibri"/>
              </a:rPr>
              <a:t> </a:t>
            </a:r>
            <a:r>
              <a:rPr sz="750" spc="-3" dirty="0">
                <a:solidFill>
                  <a:srgbClr val="1F487C"/>
                </a:solidFill>
                <a:latin typeface="Calibri"/>
                <a:cs typeface="Calibri"/>
              </a:rPr>
              <a:t>the</a:t>
            </a:r>
            <a:endParaRPr sz="750">
              <a:latin typeface="Calibri"/>
              <a:cs typeface="Calibri"/>
            </a:endParaRPr>
          </a:p>
          <a:p>
            <a:pPr marL="164085" marR="98711">
              <a:lnSpc>
                <a:spcPts val="1050"/>
              </a:lnSpc>
            </a:pPr>
            <a:r>
              <a:rPr sz="750" dirty="0">
                <a:solidFill>
                  <a:srgbClr val="1F487C"/>
                </a:solidFill>
                <a:latin typeface="Calibri"/>
                <a:cs typeface="Calibri"/>
              </a:rPr>
              <a:t>previous </a:t>
            </a:r>
            <a:r>
              <a:rPr sz="750" spc="-3" dirty="0">
                <a:solidFill>
                  <a:srgbClr val="1F487C"/>
                </a:solidFill>
                <a:latin typeface="Calibri"/>
                <a:cs typeface="Calibri"/>
              </a:rPr>
              <a:t>report. </a:t>
            </a:r>
            <a:r>
              <a:rPr sz="750" dirty="0">
                <a:solidFill>
                  <a:srgbClr val="1F487C"/>
                </a:solidFill>
                <a:latin typeface="Calibri"/>
                <a:cs typeface="Calibri"/>
              </a:rPr>
              <a:t>You can </a:t>
            </a:r>
            <a:r>
              <a:rPr sz="750" spc="-3" dirty="0">
                <a:solidFill>
                  <a:srgbClr val="1F487C"/>
                </a:solidFill>
                <a:latin typeface="Calibri"/>
                <a:cs typeface="Calibri"/>
              </a:rPr>
              <a:t>also </a:t>
            </a:r>
            <a:r>
              <a:rPr sz="750" dirty="0">
                <a:solidFill>
                  <a:srgbClr val="1F487C"/>
                </a:solidFill>
                <a:latin typeface="Calibri"/>
                <a:cs typeface="Calibri"/>
              </a:rPr>
              <a:t>search </a:t>
            </a:r>
            <a:r>
              <a:rPr sz="750" spc="-3" dirty="0">
                <a:solidFill>
                  <a:srgbClr val="1F487C"/>
                </a:solidFill>
                <a:latin typeface="Calibri"/>
                <a:cs typeface="Calibri"/>
              </a:rPr>
              <a:t>by name </a:t>
            </a:r>
            <a:r>
              <a:rPr sz="750" dirty="0">
                <a:solidFill>
                  <a:srgbClr val="1F487C"/>
                </a:solidFill>
                <a:latin typeface="Calibri"/>
                <a:cs typeface="Calibri"/>
              </a:rPr>
              <a:t>on the general </a:t>
            </a:r>
            <a:r>
              <a:rPr sz="750" spc="-3" dirty="0">
                <a:solidFill>
                  <a:srgbClr val="1F487C"/>
                </a:solidFill>
                <a:latin typeface="Calibri"/>
                <a:cs typeface="Calibri"/>
              </a:rPr>
              <a:t>Information page when </a:t>
            </a:r>
            <a:r>
              <a:rPr sz="750" dirty="0">
                <a:solidFill>
                  <a:srgbClr val="1F487C"/>
                </a:solidFill>
                <a:latin typeface="Calibri"/>
                <a:cs typeface="Calibri"/>
              </a:rPr>
              <a:t>you </a:t>
            </a:r>
            <a:r>
              <a:rPr sz="750" spc="-3" dirty="0">
                <a:solidFill>
                  <a:srgbClr val="1F487C"/>
                </a:solidFill>
                <a:latin typeface="Calibri"/>
                <a:cs typeface="Calibri"/>
              </a:rPr>
              <a:t>first  </a:t>
            </a:r>
            <a:r>
              <a:rPr sz="750" dirty="0">
                <a:solidFill>
                  <a:srgbClr val="1F487C"/>
                </a:solidFill>
                <a:latin typeface="Calibri"/>
                <a:cs typeface="Calibri"/>
              </a:rPr>
              <a:t>log</a:t>
            </a:r>
            <a:r>
              <a:rPr sz="750" spc="-7" dirty="0">
                <a:solidFill>
                  <a:srgbClr val="1F487C"/>
                </a:solidFill>
                <a:latin typeface="Calibri"/>
                <a:cs typeface="Calibri"/>
              </a:rPr>
              <a:t> </a:t>
            </a:r>
            <a:r>
              <a:rPr sz="750" dirty="0">
                <a:solidFill>
                  <a:srgbClr val="1F487C"/>
                </a:solidFill>
                <a:latin typeface="Calibri"/>
                <a:cs typeface="Calibri"/>
              </a:rPr>
              <a:t>in.</a:t>
            </a:r>
            <a:endParaRPr sz="750">
              <a:latin typeface="Calibri"/>
              <a:cs typeface="Calibri"/>
            </a:endParaRPr>
          </a:p>
          <a:p>
            <a:pPr>
              <a:spcBef>
                <a:spcPts val="24"/>
              </a:spcBef>
            </a:pPr>
            <a:endParaRPr sz="920">
              <a:latin typeface="Calibri"/>
              <a:cs typeface="Calibri"/>
            </a:endParaRPr>
          </a:p>
          <a:p>
            <a:pPr marL="164085" indent="-155859">
              <a:spcBef>
                <a:spcPts val="3"/>
              </a:spcBef>
              <a:buAutoNum type="arabicPeriod" startAt="7"/>
              <a:tabLst>
                <a:tab pos="164518" algn="l"/>
              </a:tabLst>
            </a:pPr>
            <a:r>
              <a:rPr sz="750" b="1" dirty="0">
                <a:solidFill>
                  <a:srgbClr val="1F487C"/>
                </a:solidFill>
                <a:latin typeface="Calibri"/>
                <a:cs typeface="Calibri"/>
              </a:rPr>
              <a:t>WHAT IS </a:t>
            </a:r>
            <a:r>
              <a:rPr sz="750" b="1" spc="-3" dirty="0">
                <a:solidFill>
                  <a:srgbClr val="1F487C"/>
                </a:solidFill>
                <a:latin typeface="Calibri"/>
                <a:cs typeface="Calibri"/>
              </a:rPr>
              <a:t>AN </a:t>
            </a:r>
            <a:r>
              <a:rPr sz="750" b="1" dirty="0">
                <a:solidFill>
                  <a:srgbClr val="1F487C"/>
                </a:solidFill>
                <a:latin typeface="Calibri"/>
                <a:cs typeface="Calibri"/>
              </a:rPr>
              <a:t>“AKA” </a:t>
            </a:r>
            <a:r>
              <a:rPr sz="750" b="1" spc="-3" dirty="0">
                <a:solidFill>
                  <a:srgbClr val="1F487C"/>
                </a:solidFill>
                <a:latin typeface="Calibri"/>
                <a:cs typeface="Calibri"/>
              </a:rPr>
              <a:t>(ALSO KNOWN </a:t>
            </a:r>
            <a:r>
              <a:rPr sz="750" b="1" dirty="0">
                <a:solidFill>
                  <a:srgbClr val="1F487C"/>
                </a:solidFill>
                <a:latin typeface="Calibri"/>
                <a:cs typeface="Calibri"/>
              </a:rPr>
              <a:t>AS)</a:t>
            </a:r>
            <a:r>
              <a:rPr sz="750" b="1" spc="-27" dirty="0">
                <a:solidFill>
                  <a:srgbClr val="1F487C"/>
                </a:solidFill>
                <a:latin typeface="Calibri"/>
                <a:cs typeface="Calibri"/>
              </a:rPr>
              <a:t> </a:t>
            </a:r>
            <a:r>
              <a:rPr sz="750" b="1" spc="-3" dirty="0">
                <a:solidFill>
                  <a:srgbClr val="1F487C"/>
                </a:solidFill>
                <a:latin typeface="Calibri"/>
                <a:cs typeface="Calibri"/>
              </a:rPr>
              <a:t>NAME?</a:t>
            </a:r>
            <a:endParaRPr sz="750">
              <a:latin typeface="Calibri"/>
              <a:cs typeface="Calibri"/>
            </a:endParaRPr>
          </a:p>
          <a:p>
            <a:pPr marL="164085" marR="84857">
              <a:lnSpc>
                <a:spcPct val="117000"/>
              </a:lnSpc>
            </a:pPr>
            <a:r>
              <a:rPr sz="750" spc="-3" dirty="0">
                <a:solidFill>
                  <a:srgbClr val="1F487C"/>
                </a:solidFill>
                <a:latin typeface="Calibri"/>
                <a:cs typeface="Calibri"/>
              </a:rPr>
              <a:t>“AKA” stands for “Also Known </a:t>
            </a:r>
            <a:r>
              <a:rPr sz="750" dirty="0">
                <a:solidFill>
                  <a:srgbClr val="1F487C"/>
                </a:solidFill>
                <a:latin typeface="Calibri"/>
                <a:cs typeface="Calibri"/>
              </a:rPr>
              <a:t>As.” An AKA </a:t>
            </a:r>
            <a:r>
              <a:rPr sz="750" spc="-3" dirty="0">
                <a:solidFill>
                  <a:srgbClr val="1F487C"/>
                </a:solidFill>
                <a:latin typeface="Calibri"/>
                <a:cs typeface="Calibri"/>
              </a:rPr>
              <a:t>Name </a:t>
            </a:r>
            <a:r>
              <a:rPr sz="750" dirty="0">
                <a:solidFill>
                  <a:srgbClr val="1F487C"/>
                </a:solidFill>
                <a:latin typeface="Calibri"/>
                <a:cs typeface="Calibri"/>
              </a:rPr>
              <a:t>is a different or other </a:t>
            </a:r>
            <a:r>
              <a:rPr sz="750" spc="-3" dirty="0">
                <a:solidFill>
                  <a:srgbClr val="1F487C"/>
                </a:solidFill>
                <a:latin typeface="Calibri"/>
                <a:cs typeface="Calibri"/>
              </a:rPr>
              <a:t>name used </a:t>
            </a:r>
            <a:r>
              <a:rPr sz="750" dirty="0">
                <a:solidFill>
                  <a:srgbClr val="1F487C"/>
                </a:solidFill>
                <a:latin typeface="Calibri"/>
                <a:cs typeface="Calibri"/>
              </a:rPr>
              <a:t>in the </a:t>
            </a:r>
            <a:r>
              <a:rPr sz="750" spc="-3" dirty="0">
                <a:solidFill>
                  <a:srgbClr val="1F487C"/>
                </a:solidFill>
                <a:latin typeface="Calibri"/>
                <a:cs typeface="Calibri"/>
              </a:rPr>
              <a:t>past  </a:t>
            </a:r>
            <a:r>
              <a:rPr sz="750" dirty="0">
                <a:solidFill>
                  <a:srgbClr val="1F487C"/>
                </a:solidFill>
                <a:latin typeface="Calibri"/>
                <a:cs typeface="Calibri"/>
              </a:rPr>
              <a:t>or on </a:t>
            </a:r>
            <a:r>
              <a:rPr sz="750" spc="-3" dirty="0">
                <a:solidFill>
                  <a:srgbClr val="1F487C"/>
                </a:solidFill>
                <a:latin typeface="Calibri"/>
                <a:cs typeface="Calibri"/>
              </a:rPr>
              <a:t>occasion by your candidate. </a:t>
            </a:r>
            <a:r>
              <a:rPr sz="750" u="sng" spc="-3" dirty="0">
                <a:solidFill>
                  <a:srgbClr val="1F487C"/>
                </a:solidFill>
                <a:uFill>
                  <a:solidFill>
                    <a:srgbClr val="1F487C"/>
                  </a:solidFill>
                </a:uFill>
                <a:latin typeface="Calibri"/>
                <a:cs typeface="Calibri"/>
              </a:rPr>
              <a:t>Example</a:t>
            </a:r>
            <a:r>
              <a:rPr sz="750" spc="-3" dirty="0">
                <a:solidFill>
                  <a:srgbClr val="1F487C"/>
                </a:solidFill>
                <a:latin typeface="Calibri"/>
                <a:cs typeface="Calibri"/>
              </a:rPr>
              <a:t>: </a:t>
            </a:r>
            <a:r>
              <a:rPr sz="750" dirty="0">
                <a:solidFill>
                  <a:srgbClr val="1F487C"/>
                </a:solidFill>
                <a:latin typeface="Calibri"/>
                <a:cs typeface="Calibri"/>
              </a:rPr>
              <a:t>Richard </a:t>
            </a:r>
            <a:r>
              <a:rPr sz="750" spc="-3" dirty="0">
                <a:solidFill>
                  <a:srgbClr val="1F487C"/>
                </a:solidFill>
                <a:latin typeface="Calibri"/>
                <a:cs typeface="Calibri"/>
              </a:rPr>
              <a:t>Jones -aka Richie Jones, aka </a:t>
            </a:r>
            <a:r>
              <a:rPr sz="750" dirty="0">
                <a:solidFill>
                  <a:srgbClr val="1F487C"/>
                </a:solidFill>
                <a:latin typeface="Calibri"/>
                <a:cs typeface="Calibri"/>
              </a:rPr>
              <a:t>Rich Jones  </a:t>
            </a:r>
            <a:r>
              <a:rPr sz="750" u="sng" spc="-3" dirty="0">
                <a:solidFill>
                  <a:srgbClr val="1F487C"/>
                </a:solidFill>
                <a:uFill>
                  <a:solidFill>
                    <a:srgbClr val="1F487C"/>
                  </a:solidFill>
                </a:uFill>
                <a:latin typeface="Calibri"/>
                <a:cs typeface="Calibri"/>
              </a:rPr>
              <a:t>Example:</a:t>
            </a:r>
            <a:r>
              <a:rPr sz="750" spc="-3" dirty="0">
                <a:solidFill>
                  <a:srgbClr val="1F487C"/>
                </a:solidFill>
                <a:latin typeface="Calibri"/>
                <a:cs typeface="Calibri"/>
              </a:rPr>
              <a:t> Mary Adams </a:t>
            </a:r>
            <a:r>
              <a:rPr sz="750" dirty="0">
                <a:solidFill>
                  <a:srgbClr val="1F487C"/>
                </a:solidFill>
                <a:latin typeface="Calibri"/>
                <a:cs typeface="Calibri"/>
              </a:rPr>
              <a:t>– </a:t>
            </a:r>
            <a:r>
              <a:rPr sz="750" spc="-3" dirty="0">
                <a:solidFill>
                  <a:srgbClr val="1F487C"/>
                </a:solidFill>
                <a:latin typeface="Calibri"/>
                <a:cs typeface="Calibri"/>
              </a:rPr>
              <a:t>aka Mary Jones (maiden name) </a:t>
            </a:r>
            <a:r>
              <a:rPr sz="750" u="sng" spc="-3" dirty="0">
                <a:solidFill>
                  <a:srgbClr val="1F487C"/>
                </a:solidFill>
                <a:uFill>
                  <a:solidFill>
                    <a:srgbClr val="1F487C"/>
                  </a:solidFill>
                </a:uFill>
                <a:latin typeface="Calibri"/>
                <a:cs typeface="Calibri"/>
              </a:rPr>
              <a:t>Example</a:t>
            </a:r>
            <a:r>
              <a:rPr sz="750" b="1" u="sng" spc="-3" dirty="0">
                <a:solidFill>
                  <a:srgbClr val="1F487C"/>
                </a:solidFill>
                <a:uFill>
                  <a:solidFill>
                    <a:srgbClr val="1F487C"/>
                  </a:solidFill>
                </a:uFill>
                <a:latin typeface="Calibri"/>
                <a:cs typeface="Calibri"/>
              </a:rPr>
              <a:t>:</a:t>
            </a:r>
            <a:r>
              <a:rPr sz="750" b="1" spc="-3" dirty="0">
                <a:solidFill>
                  <a:srgbClr val="1F487C"/>
                </a:solidFill>
                <a:latin typeface="Calibri"/>
                <a:cs typeface="Calibri"/>
              </a:rPr>
              <a:t> </a:t>
            </a:r>
            <a:r>
              <a:rPr sz="750" dirty="0">
                <a:solidFill>
                  <a:srgbClr val="1F487C"/>
                </a:solidFill>
                <a:latin typeface="Calibri"/>
                <a:cs typeface="Calibri"/>
              </a:rPr>
              <a:t>Jennifer </a:t>
            </a:r>
            <a:r>
              <a:rPr sz="750" spc="-3" dirty="0">
                <a:solidFill>
                  <a:srgbClr val="1F487C"/>
                </a:solidFill>
                <a:latin typeface="Calibri"/>
                <a:cs typeface="Calibri"/>
              </a:rPr>
              <a:t>Long </a:t>
            </a:r>
            <a:r>
              <a:rPr sz="750" dirty="0">
                <a:solidFill>
                  <a:srgbClr val="1F487C"/>
                </a:solidFill>
                <a:latin typeface="Calibri"/>
                <a:cs typeface="Calibri"/>
              </a:rPr>
              <a:t>– aka </a:t>
            </a:r>
            <a:r>
              <a:rPr sz="750" spc="-3" dirty="0">
                <a:solidFill>
                  <a:srgbClr val="1F487C"/>
                </a:solidFill>
                <a:latin typeface="Calibri"/>
                <a:cs typeface="Calibri"/>
              </a:rPr>
              <a:t>Jen  </a:t>
            </a:r>
            <a:r>
              <a:rPr sz="750" dirty="0">
                <a:solidFill>
                  <a:srgbClr val="1F487C"/>
                </a:solidFill>
                <a:latin typeface="Calibri"/>
                <a:cs typeface="Calibri"/>
              </a:rPr>
              <a:t>Long, </a:t>
            </a:r>
            <a:r>
              <a:rPr sz="750" spc="-3" dirty="0">
                <a:solidFill>
                  <a:srgbClr val="1F487C"/>
                </a:solidFill>
                <a:latin typeface="Calibri"/>
                <a:cs typeface="Calibri"/>
              </a:rPr>
              <a:t>aka Jenny</a:t>
            </a:r>
            <a:r>
              <a:rPr sz="750" spc="-7" dirty="0">
                <a:solidFill>
                  <a:srgbClr val="1F487C"/>
                </a:solidFill>
                <a:latin typeface="Calibri"/>
                <a:cs typeface="Calibri"/>
              </a:rPr>
              <a:t> </a:t>
            </a:r>
            <a:r>
              <a:rPr sz="750" spc="-3" dirty="0">
                <a:solidFill>
                  <a:srgbClr val="1F487C"/>
                </a:solidFill>
                <a:latin typeface="Calibri"/>
                <a:cs typeface="Calibri"/>
              </a:rPr>
              <a:t>Long.</a:t>
            </a:r>
            <a:endParaRPr sz="750">
              <a:latin typeface="Calibri"/>
              <a:cs typeface="Calibri"/>
            </a:endParaRPr>
          </a:p>
          <a:p>
            <a:pPr>
              <a:spcBef>
                <a:spcPts val="41"/>
              </a:spcBef>
            </a:pPr>
            <a:endParaRPr sz="955">
              <a:latin typeface="Calibri"/>
              <a:cs typeface="Calibri"/>
            </a:endParaRPr>
          </a:p>
          <a:p>
            <a:pPr marL="164085" indent="-155859">
              <a:buAutoNum type="arabicPeriod" startAt="8"/>
              <a:tabLst>
                <a:tab pos="164518" algn="l"/>
              </a:tabLst>
            </a:pPr>
            <a:r>
              <a:rPr sz="750" b="1" dirty="0">
                <a:solidFill>
                  <a:srgbClr val="1F487C"/>
                </a:solidFill>
                <a:latin typeface="Calibri"/>
                <a:cs typeface="Calibri"/>
              </a:rPr>
              <a:t>HOW DO I </a:t>
            </a:r>
            <a:r>
              <a:rPr sz="750" b="1" spc="-3" dirty="0">
                <a:solidFill>
                  <a:srgbClr val="1F487C"/>
                </a:solidFill>
                <a:latin typeface="Calibri"/>
                <a:cs typeface="Calibri"/>
              </a:rPr>
              <a:t>HANDLE AKA</a:t>
            </a:r>
            <a:r>
              <a:rPr sz="750" b="1" spc="-17" dirty="0">
                <a:solidFill>
                  <a:srgbClr val="1F487C"/>
                </a:solidFill>
                <a:latin typeface="Calibri"/>
                <a:cs typeface="Calibri"/>
              </a:rPr>
              <a:t> </a:t>
            </a:r>
            <a:r>
              <a:rPr sz="750" b="1" spc="-3" dirty="0">
                <a:solidFill>
                  <a:srgbClr val="1F487C"/>
                </a:solidFill>
                <a:latin typeface="Calibri"/>
                <a:cs typeface="Calibri"/>
              </a:rPr>
              <a:t>NAMES?</a:t>
            </a:r>
            <a:endParaRPr sz="750">
              <a:latin typeface="Calibri"/>
              <a:cs typeface="Calibri"/>
            </a:endParaRPr>
          </a:p>
          <a:p>
            <a:pPr marL="164085" marR="151963">
              <a:lnSpc>
                <a:spcPct val="116399"/>
              </a:lnSpc>
              <a:spcBef>
                <a:spcPts val="7"/>
              </a:spcBef>
            </a:pPr>
            <a:r>
              <a:rPr sz="750" spc="-3" dirty="0">
                <a:solidFill>
                  <a:srgbClr val="1F487C"/>
                </a:solidFill>
                <a:latin typeface="Calibri"/>
                <a:cs typeface="Calibri"/>
              </a:rPr>
              <a:t>True </a:t>
            </a:r>
            <a:r>
              <a:rPr sz="750" dirty="0">
                <a:solidFill>
                  <a:srgbClr val="1F487C"/>
                </a:solidFill>
                <a:latin typeface="Calibri"/>
                <a:cs typeface="Calibri"/>
              </a:rPr>
              <a:t>AKA </a:t>
            </a:r>
            <a:r>
              <a:rPr sz="750" spc="-3" dirty="0">
                <a:solidFill>
                  <a:srgbClr val="1F487C"/>
                </a:solidFill>
                <a:latin typeface="Calibri"/>
                <a:cs typeface="Calibri"/>
              </a:rPr>
              <a:t>names must be added </a:t>
            </a:r>
            <a:r>
              <a:rPr sz="750" dirty="0">
                <a:solidFill>
                  <a:srgbClr val="1F487C"/>
                </a:solidFill>
                <a:latin typeface="Calibri"/>
                <a:cs typeface="Calibri"/>
              </a:rPr>
              <a:t>as a </a:t>
            </a:r>
            <a:r>
              <a:rPr sz="750" spc="-3" dirty="0">
                <a:solidFill>
                  <a:srgbClr val="1F487C"/>
                </a:solidFill>
                <a:latin typeface="Calibri"/>
                <a:cs typeface="Calibri"/>
              </a:rPr>
              <a:t>separate request. Please </a:t>
            </a:r>
            <a:r>
              <a:rPr sz="750" b="1" spc="-3" dirty="0">
                <a:solidFill>
                  <a:srgbClr val="1F487C"/>
                </a:solidFill>
                <a:latin typeface="Calibri"/>
                <a:cs typeface="Calibri"/>
              </a:rPr>
              <a:t>do not </a:t>
            </a:r>
            <a:r>
              <a:rPr sz="750" spc="-3" dirty="0">
                <a:solidFill>
                  <a:srgbClr val="1F487C"/>
                </a:solidFill>
                <a:latin typeface="Calibri"/>
                <a:cs typeface="Calibri"/>
              </a:rPr>
              <a:t>put them </a:t>
            </a:r>
            <a:r>
              <a:rPr sz="750" dirty="0">
                <a:solidFill>
                  <a:srgbClr val="1F487C"/>
                </a:solidFill>
                <a:latin typeface="Calibri"/>
                <a:cs typeface="Calibri"/>
              </a:rPr>
              <a:t>in the Special  Research </a:t>
            </a:r>
            <a:r>
              <a:rPr sz="750" spc="-3" dirty="0">
                <a:solidFill>
                  <a:srgbClr val="1F487C"/>
                </a:solidFill>
                <a:latin typeface="Calibri"/>
                <a:cs typeface="Calibri"/>
              </a:rPr>
              <a:t>Instruction</a:t>
            </a:r>
            <a:r>
              <a:rPr sz="750" spc="-7" dirty="0">
                <a:solidFill>
                  <a:srgbClr val="1F487C"/>
                </a:solidFill>
                <a:latin typeface="Calibri"/>
                <a:cs typeface="Calibri"/>
              </a:rPr>
              <a:t> </a:t>
            </a:r>
            <a:r>
              <a:rPr sz="750" spc="-3" dirty="0">
                <a:solidFill>
                  <a:srgbClr val="1F487C"/>
                </a:solidFill>
                <a:latin typeface="Calibri"/>
                <a:cs typeface="Calibri"/>
              </a:rPr>
              <a:t>field.</a:t>
            </a:r>
            <a:endParaRPr sz="750">
              <a:latin typeface="Calibri"/>
              <a:cs typeface="Calibri"/>
            </a:endParaRPr>
          </a:p>
          <a:p>
            <a:pPr>
              <a:spcBef>
                <a:spcPts val="3"/>
              </a:spcBef>
            </a:pPr>
            <a:endParaRPr sz="989">
              <a:latin typeface="Calibri"/>
              <a:cs typeface="Calibri"/>
            </a:endParaRPr>
          </a:p>
          <a:p>
            <a:pPr marL="164085" indent="-155859">
              <a:buAutoNum type="arabicPeriod" startAt="9"/>
              <a:tabLst>
                <a:tab pos="164518" algn="l"/>
              </a:tabLst>
            </a:pPr>
            <a:r>
              <a:rPr sz="750" b="1" dirty="0">
                <a:solidFill>
                  <a:srgbClr val="1F487C"/>
                </a:solidFill>
                <a:latin typeface="Calibri"/>
                <a:cs typeface="Calibri"/>
              </a:rPr>
              <a:t>WHAT </a:t>
            </a:r>
            <a:r>
              <a:rPr sz="750" b="1" spc="-3" dirty="0">
                <a:solidFill>
                  <a:srgbClr val="1F487C"/>
                </a:solidFill>
                <a:latin typeface="Calibri"/>
                <a:cs typeface="Calibri"/>
              </a:rPr>
              <a:t>INFORMATION GOES </a:t>
            </a:r>
            <a:r>
              <a:rPr sz="750" b="1" dirty="0">
                <a:solidFill>
                  <a:srgbClr val="1F487C"/>
                </a:solidFill>
                <a:latin typeface="Calibri"/>
                <a:cs typeface="Calibri"/>
              </a:rPr>
              <a:t>IN THE </a:t>
            </a:r>
            <a:r>
              <a:rPr sz="750" b="1" spc="-3" dirty="0">
                <a:solidFill>
                  <a:srgbClr val="1F487C"/>
                </a:solidFill>
                <a:latin typeface="Calibri"/>
                <a:cs typeface="Calibri"/>
              </a:rPr>
              <a:t>SPECIAL </a:t>
            </a:r>
            <a:r>
              <a:rPr sz="750" b="1" dirty="0">
                <a:solidFill>
                  <a:srgbClr val="1F487C"/>
                </a:solidFill>
                <a:latin typeface="Calibri"/>
                <a:cs typeface="Calibri"/>
              </a:rPr>
              <a:t>RESEARCH </a:t>
            </a:r>
            <a:r>
              <a:rPr sz="750" b="1" spc="-3" dirty="0">
                <a:solidFill>
                  <a:srgbClr val="1F487C"/>
                </a:solidFill>
                <a:latin typeface="Calibri"/>
                <a:cs typeface="Calibri"/>
              </a:rPr>
              <a:t>INSTRUCTIONS</a:t>
            </a:r>
            <a:r>
              <a:rPr sz="750" b="1" spc="-27" dirty="0">
                <a:solidFill>
                  <a:srgbClr val="1F487C"/>
                </a:solidFill>
                <a:latin typeface="Calibri"/>
                <a:cs typeface="Calibri"/>
              </a:rPr>
              <a:t> </a:t>
            </a:r>
            <a:r>
              <a:rPr sz="750" b="1" spc="-3" dirty="0">
                <a:solidFill>
                  <a:srgbClr val="1F487C"/>
                </a:solidFill>
                <a:latin typeface="Calibri"/>
                <a:cs typeface="Calibri"/>
              </a:rPr>
              <a:t>FIELD?</a:t>
            </a:r>
            <a:endParaRPr sz="750">
              <a:latin typeface="Calibri"/>
              <a:cs typeface="Calibri"/>
            </a:endParaRPr>
          </a:p>
          <a:p>
            <a:pPr marL="164085">
              <a:spcBef>
                <a:spcPts val="147"/>
              </a:spcBef>
            </a:pPr>
            <a:r>
              <a:rPr sz="750" spc="-3" dirty="0">
                <a:solidFill>
                  <a:srgbClr val="1F487C"/>
                </a:solidFill>
                <a:latin typeface="Calibri"/>
                <a:cs typeface="Calibri"/>
              </a:rPr>
              <a:t>Any </a:t>
            </a:r>
            <a:r>
              <a:rPr sz="750" dirty="0">
                <a:solidFill>
                  <a:srgbClr val="1F487C"/>
                </a:solidFill>
                <a:latin typeface="Calibri"/>
                <a:cs typeface="Calibri"/>
              </a:rPr>
              <a:t>additional </a:t>
            </a:r>
            <a:r>
              <a:rPr sz="750" spc="-3" dirty="0">
                <a:solidFill>
                  <a:srgbClr val="1F487C"/>
                </a:solidFill>
                <a:latin typeface="Calibri"/>
                <a:cs typeface="Calibri"/>
              </a:rPr>
              <a:t>information </a:t>
            </a:r>
            <a:r>
              <a:rPr sz="750" dirty="0">
                <a:solidFill>
                  <a:srgbClr val="1F487C"/>
                </a:solidFill>
                <a:latin typeface="Calibri"/>
                <a:cs typeface="Calibri"/>
              </a:rPr>
              <a:t>that may aid in </a:t>
            </a:r>
            <a:r>
              <a:rPr sz="750" spc="-3" dirty="0">
                <a:solidFill>
                  <a:srgbClr val="1F487C"/>
                </a:solidFill>
                <a:latin typeface="Calibri"/>
                <a:cs typeface="Calibri"/>
              </a:rPr>
              <a:t>vetting possible criminal</a:t>
            </a:r>
            <a:r>
              <a:rPr sz="750" spc="-14" dirty="0">
                <a:solidFill>
                  <a:srgbClr val="1F487C"/>
                </a:solidFill>
                <a:latin typeface="Calibri"/>
                <a:cs typeface="Calibri"/>
              </a:rPr>
              <a:t> </a:t>
            </a:r>
            <a:r>
              <a:rPr sz="750" spc="-3" dirty="0">
                <a:solidFill>
                  <a:srgbClr val="1F487C"/>
                </a:solidFill>
                <a:latin typeface="Calibri"/>
                <a:cs typeface="Calibri"/>
              </a:rPr>
              <a:t>records.</a:t>
            </a:r>
            <a:endParaRPr sz="750">
              <a:latin typeface="Calibri"/>
              <a:cs typeface="Calibri"/>
            </a:endParaRPr>
          </a:p>
          <a:p>
            <a:pPr marL="164085" lvl="1" indent="-155859">
              <a:spcBef>
                <a:spcPts val="156"/>
              </a:spcBef>
              <a:buAutoNum type="alphaLcPeriod"/>
              <a:tabLst>
                <a:tab pos="164518" algn="l"/>
              </a:tabLst>
            </a:pPr>
            <a:r>
              <a:rPr sz="750" spc="-3" dirty="0">
                <a:solidFill>
                  <a:srgbClr val="1F487C"/>
                </a:solidFill>
                <a:latin typeface="Calibri"/>
                <a:cs typeface="Calibri"/>
              </a:rPr>
              <a:t>Self-disclosed </a:t>
            </a:r>
            <a:r>
              <a:rPr sz="750" dirty="0">
                <a:solidFill>
                  <a:srgbClr val="1F487C"/>
                </a:solidFill>
                <a:latin typeface="Calibri"/>
                <a:cs typeface="Calibri"/>
              </a:rPr>
              <a:t>or </a:t>
            </a:r>
            <a:r>
              <a:rPr sz="750" spc="-3" dirty="0">
                <a:solidFill>
                  <a:srgbClr val="1F487C"/>
                </a:solidFill>
                <a:latin typeface="Calibri"/>
                <a:cs typeface="Calibri"/>
              </a:rPr>
              <a:t>known criminal background </a:t>
            </a:r>
            <a:r>
              <a:rPr sz="750" dirty="0">
                <a:solidFill>
                  <a:srgbClr val="1F487C"/>
                </a:solidFill>
                <a:latin typeface="Calibri"/>
                <a:cs typeface="Calibri"/>
              </a:rPr>
              <a:t>all </a:t>
            </a:r>
            <a:r>
              <a:rPr sz="750" spc="-3" dirty="0">
                <a:solidFill>
                  <a:srgbClr val="1F487C"/>
                </a:solidFill>
                <a:latin typeface="Calibri"/>
                <a:cs typeface="Calibri"/>
              </a:rPr>
              <a:t>information</a:t>
            </a:r>
            <a:r>
              <a:rPr sz="750" spc="7" dirty="0">
                <a:solidFill>
                  <a:srgbClr val="1F487C"/>
                </a:solidFill>
                <a:latin typeface="Calibri"/>
                <a:cs typeface="Calibri"/>
              </a:rPr>
              <a:t> </a:t>
            </a:r>
            <a:r>
              <a:rPr sz="750" spc="-3" dirty="0">
                <a:solidFill>
                  <a:srgbClr val="1F487C"/>
                </a:solidFill>
                <a:latin typeface="Calibri"/>
                <a:cs typeface="Calibri"/>
              </a:rPr>
              <a:t>available</a:t>
            </a:r>
            <a:endParaRPr sz="750">
              <a:latin typeface="Calibri"/>
              <a:cs typeface="Calibri"/>
            </a:endParaRPr>
          </a:p>
          <a:p>
            <a:pPr marL="164085" lvl="1" indent="-155859">
              <a:spcBef>
                <a:spcPts val="156"/>
              </a:spcBef>
              <a:buAutoNum type="alphaLcPeriod"/>
              <a:tabLst>
                <a:tab pos="164518" algn="l"/>
              </a:tabLst>
            </a:pPr>
            <a:r>
              <a:rPr sz="750" spc="-3" dirty="0">
                <a:solidFill>
                  <a:srgbClr val="1F487C"/>
                </a:solidFill>
                <a:latin typeface="Calibri"/>
                <a:cs typeface="Calibri"/>
              </a:rPr>
              <a:t>Previous states </a:t>
            </a:r>
            <a:r>
              <a:rPr sz="750" dirty="0">
                <a:solidFill>
                  <a:srgbClr val="1F487C"/>
                </a:solidFill>
                <a:latin typeface="Calibri"/>
                <a:cs typeface="Calibri"/>
              </a:rPr>
              <a:t>with </a:t>
            </a:r>
            <a:r>
              <a:rPr sz="750" spc="-3" dirty="0">
                <a:solidFill>
                  <a:srgbClr val="1F487C"/>
                </a:solidFill>
                <a:latin typeface="Calibri"/>
                <a:cs typeface="Calibri"/>
              </a:rPr>
              <a:t>counties or zip codes they have resided</a:t>
            </a:r>
            <a:r>
              <a:rPr sz="750" spc="20" dirty="0">
                <a:solidFill>
                  <a:srgbClr val="1F487C"/>
                </a:solidFill>
                <a:latin typeface="Calibri"/>
                <a:cs typeface="Calibri"/>
              </a:rPr>
              <a:t> </a:t>
            </a:r>
            <a:r>
              <a:rPr sz="750" dirty="0">
                <a:solidFill>
                  <a:srgbClr val="1F487C"/>
                </a:solidFill>
                <a:latin typeface="Calibri"/>
                <a:cs typeface="Calibri"/>
              </a:rPr>
              <a:t>in</a:t>
            </a:r>
            <a:endParaRPr sz="750">
              <a:latin typeface="Calibri"/>
              <a:cs typeface="Calibri"/>
            </a:endParaRPr>
          </a:p>
          <a:p>
            <a:pPr marL="164085" marR="152396" lvl="1" indent="-155859">
              <a:lnSpc>
                <a:spcPts val="1057"/>
              </a:lnSpc>
              <a:spcBef>
                <a:spcPts val="51"/>
              </a:spcBef>
              <a:buAutoNum type="alphaLcPeriod"/>
              <a:tabLst>
                <a:tab pos="164085" algn="l"/>
                <a:tab pos="164518" algn="l"/>
              </a:tabLst>
            </a:pPr>
            <a:r>
              <a:rPr sz="750" dirty="0">
                <a:solidFill>
                  <a:srgbClr val="1F487C"/>
                </a:solidFill>
                <a:latin typeface="Calibri"/>
                <a:cs typeface="Calibri"/>
              </a:rPr>
              <a:t>If they </a:t>
            </a:r>
            <a:r>
              <a:rPr sz="750" spc="-3" dirty="0">
                <a:solidFill>
                  <a:srgbClr val="1F487C"/>
                </a:solidFill>
                <a:latin typeface="Calibri"/>
                <a:cs typeface="Calibri"/>
              </a:rPr>
              <a:t>have lived </a:t>
            </a:r>
            <a:r>
              <a:rPr sz="750" dirty="0">
                <a:solidFill>
                  <a:srgbClr val="1F487C"/>
                </a:solidFill>
                <a:latin typeface="Calibri"/>
                <a:cs typeface="Calibri"/>
              </a:rPr>
              <a:t>on </a:t>
            </a:r>
            <a:r>
              <a:rPr sz="750" spc="-3" dirty="0">
                <a:solidFill>
                  <a:srgbClr val="1F487C"/>
                </a:solidFill>
                <a:latin typeface="Calibri"/>
                <a:cs typeface="Calibri"/>
              </a:rPr>
              <a:t>reservation/Native </a:t>
            </a:r>
            <a:r>
              <a:rPr sz="750" dirty="0">
                <a:solidFill>
                  <a:srgbClr val="1F487C"/>
                </a:solidFill>
                <a:latin typeface="Calibri"/>
                <a:cs typeface="Calibri"/>
              </a:rPr>
              <a:t>American </a:t>
            </a:r>
            <a:r>
              <a:rPr sz="750" spc="-3" dirty="0">
                <a:solidFill>
                  <a:srgbClr val="1F487C"/>
                </a:solidFill>
                <a:latin typeface="Calibri"/>
                <a:cs typeface="Calibri"/>
              </a:rPr>
              <a:t>lands, complete address during </a:t>
            </a:r>
            <a:r>
              <a:rPr sz="750" dirty="0">
                <a:solidFill>
                  <a:srgbClr val="1F487C"/>
                </a:solidFill>
                <a:latin typeface="Calibri"/>
                <a:cs typeface="Calibri"/>
              </a:rPr>
              <a:t>the </a:t>
            </a:r>
            <a:r>
              <a:rPr sz="750" spc="-3" dirty="0">
                <a:solidFill>
                  <a:srgbClr val="1F487C"/>
                </a:solidFill>
                <a:latin typeface="Calibri"/>
                <a:cs typeface="Calibri"/>
              </a:rPr>
              <a:t>period  </a:t>
            </a:r>
            <a:r>
              <a:rPr sz="750" dirty="0">
                <a:solidFill>
                  <a:srgbClr val="1F487C"/>
                </a:solidFill>
                <a:latin typeface="Calibri"/>
                <a:cs typeface="Calibri"/>
              </a:rPr>
              <a:t>they </a:t>
            </a:r>
            <a:r>
              <a:rPr sz="750" spc="-3" dirty="0">
                <a:solidFill>
                  <a:srgbClr val="1F487C"/>
                </a:solidFill>
                <a:latin typeface="Calibri"/>
                <a:cs typeface="Calibri"/>
              </a:rPr>
              <a:t>lived</a:t>
            </a:r>
            <a:r>
              <a:rPr sz="750" spc="-10" dirty="0">
                <a:solidFill>
                  <a:srgbClr val="1F487C"/>
                </a:solidFill>
                <a:latin typeface="Calibri"/>
                <a:cs typeface="Calibri"/>
              </a:rPr>
              <a:t> </a:t>
            </a:r>
            <a:r>
              <a:rPr sz="750" dirty="0">
                <a:solidFill>
                  <a:srgbClr val="1F487C"/>
                </a:solidFill>
                <a:latin typeface="Calibri"/>
                <a:cs typeface="Calibri"/>
              </a:rPr>
              <a:t>there</a:t>
            </a:r>
            <a:endParaRPr sz="750">
              <a:latin typeface="Calibri"/>
              <a:cs typeface="Calibri"/>
            </a:endParaRPr>
          </a:p>
          <a:p>
            <a:pPr marL="164085" lvl="1" indent="-155859">
              <a:spcBef>
                <a:spcPts val="92"/>
              </a:spcBef>
              <a:buAutoNum type="alphaLcPeriod"/>
              <a:tabLst>
                <a:tab pos="164518" algn="l"/>
              </a:tabLst>
            </a:pPr>
            <a:r>
              <a:rPr sz="750" spc="-3" dirty="0">
                <a:solidFill>
                  <a:srgbClr val="1F487C"/>
                </a:solidFill>
                <a:latin typeface="Calibri"/>
                <a:cs typeface="Calibri"/>
              </a:rPr>
              <a:t>Height </a:t>
            </a:r>
            <a:r>
              <a:rPr sz="750" dirty="0">
                <a:solidFill>
                  <a:srgbClr val="1F487C"/>
                </a:solidFill>
                <a:latin typeface="Calibri"/>
                <a:cs typeface="Calibri"/>
              </a:rPr>
              <a:t>and or weight if</a:t>
            </a:r>
            <a:r>
              <a:rPr sz="750" spc="-17" dirty="0">
                <a:solidFill>
                  <a:srgbClr val="1F487C"/>
                </a:solidFill>
                <a:latin typeface="Calibri"/>
                <a:cs typeface="Calibri"/>
              </a:rPr>
              <a:t> </a:t>
            </a:r>
            <a:r>
              <a:rPr sz="750" spc="-3" dirty="0">
                <a:solidFill>
                  <a:srgbClr val="1F487C"/>
                </a:solidFill>
                <a:latin typeface="Calibri"/>
                <a:cs typeface="Calibri"/>
              </a:rPr>
              <a:t>available</a:t>
            </a:r>
            <a:endParaRPr sz="750">
              <a:latin typeface="Calibri"/>
              <a:cs typeface="Calibri"/>
            </a:endParaRPr>
          </a:p>
          <a:p>
            <a:pPr marL="164085" lvl="1" indent="-155859">
              <a:spcBef>
                <a:spcPts val="150"/>
              </a:spcBef>
              <a:buAutoNum type="alphaLcPeriod"/>
              <a:tabLst>
                <a:tab pos="164518" algn="l"/>
              </a:tabLst>
            </a:pPr>
            <a:r>
              <a:rPr sz="750" dirty="0">
                <a:solidFill>
                  <a:srgbClr val="1F487C"/>
                </a:solidFill>
                <a:latin typeface="Calibri"/>
                <a:cs typeface="Calibri"/>
              </a:rPr>
              <a:t>Known </a:t>
            </a:r>
            <a:r>
              <a:rPr sz="750" spc="-3" dirty="0">
                <a:solidFill>
                  <a:srgbClr val="1F487C"/>
                </a:solidFill>
                <a:latin typeface="Calibri"/>
                <a:cs typeface="Calibri"/>
              </a:rPr>
              <a:t>tattoos </a:t>
            </a:r>
            <a:r>
              <a:rPr sz="750" dirty="0">
                <a:solidFill>
                  <a:srgbClr val="1F487C"/>
                </a:solidFill>
                <a:latin typeface="Calibri"/>
                <a:cs typeface="Calibri"/>
              </a:rPr>
              <a:t>or</a:t>
            </a:r>
            <a:r>
              <a:rPr sz="750" spc="-20" dirty="0">
                <a:solidFill>
                  <a:srgbClr val="1F487C"/>
                </a:solidFill>
                <a:latin typeface="Calibri"/>
                <a:cs typeface="Calibri"/>
              </a:rPr>
              <a:t> </a:t>
            </a:r>
            <a:r>
              <a:rPr sz="750" dirty="0">
                <a:solidFill>
                  <a:srgbClr val="1F487C"/>
                </a:solidFill>
                <a:latin typeface="Calibri"/>
                <a:cs typeface="Calibri"/>
              </a:rPr>
              <a:t>markings</a:t>
            </a:r>
            <a:endParaRPr sz="750">
              <a:latin typeface="Calibri"/>
              <a:cs typeface="Calibri"/>
            </a:endParaRPr>
          </a:p>
          <a:p>
            <a:pPr>
              <a:lnSpc>
                <a:spcPct val="100000"/>
              </a:lnSpc>
            </a:pPr>
            <a:endParaRPr sz="750">
              <a:latin typeface="Calibri"/>
              <a:cs typeface="Calibri"/>
            </a:endParaRPr>
          </a:p>
          <a:p>
            <a:pPr>
              <a:spcBef>
                <a:spcPts val="10"/>
              </a:spcBef>
            </a:pPr>
            <a:endParaRPr sz="1091">
              <a:latin typeface="Calibri"/>
              <a:cs typeface="Calibri"/>
            </a:endParaRPr>
          </a:p>
          <a:p>
            <a:pPr marL="164085" indent="-155859">
              <a:buAutoNum type="arabicPeriod" startAt="10"/>
              <a:tabLst>
                <a:tab pos="164518" algn="l"/>
              </a:tabLst>
            </a:pPr>
            <a:r>
              <a:rPr sz="750" b="1" dirty="0">
                <a:solidFill>
                  <a:srgbClr val="1F487C"/>
                </a:solidFill>
                <a:latin typeface="Calibri"/>
                <a:cs typeface="Calibri"/>
              </a:rPr>
              <a:t>WHAT </a:t>
            </a:r>
            <a:r>
              <a:rPr sz="750" b="1" spc="-3" dirty="0">
                <a:solidFill>
                  <a:srgbClr val="1F487C"/>
                </a:solidFill>
                <a:latin typeface="Calibri"/>
                <a:cs typeface="Calibri"/>
              </a:rPr>
              <a:t>INFORMATION </a:t>
            </a:r>
            <a:r>
              <a:rPr sz="750" b="1" u="sng" spc="-3" dirty="0">
                <a:solidFill>
                  <a:srgbClr val="1F487C"/>
                </a:solidFill>
                <a:uFill>
                  <a:solidFill>
                    <a:srgbClr val="1F487C"/>
                  </a:solidFill>
                </a:uFill>
                <a:latin typeface="Calibri"/>
                <a:cs typeface="Calibri"/>
              </a:rPr>
              <a:t>DOES </a:t>
            </a:r>
            <a:r>
              <a:rPr sz="750" b="1" u="sng" dirty="0">
                <a:solidFill>
                  <a:srgbClr val="1F487C"/>
                </a:solidFill>
                <a:uFill>
                  <a:solidFill>
                    <a:srgbClr val="1F487C"/>
                  </a:solidFill>
                </a:uFill>
                <a:latin typeface="Calibri"/>
                <a:cs typeface="Calibri"/>
              </a:rPr>
              <a:t>NOT</a:t>
            </a:r>
            <a:r>
              <a:rPr sz="750" b="1" dirty="0">
                <a:solidFill>
                  <a:srgbClr val="1F487C"/>
                </a:solidFill>
                <a:latin typeface="Calibri"/>
                <a:cs typeface="Calibri"/>
              </a:rPr>
              <a:t> GO IN THE </a:t>
            </a:r>
            <a:r>
              <a:rPr sz="750" b="1" spc="-3" dirty="0">
                <a:solidFill>
                  <a:srgbClr val="1F487C"/>
                </a:solidFill>
                <a:latin typeface="Calibri"/>
                <a:cs typeface="Calibri"/>
              </a:rPr>
              <a:t>SPECIAL RESEARCH INSTRUCTIONS</a:t>
            </a:r>
            <a:r>
              <a:rPr sz="750" b="1" spc="-27" dirty="0">
                <a:solidFill>
                  <a:srgbClr val="1F487C"/>
                </a:solidFill>
                <a:latin typeface="Calibri"/>
                <a:cs typeface="Calibri"/>
              </a:rPr>
              <a:t> </a:t>
            </a:r>
            <a:r>
              <a:rPr sz="750" b="1" spc="-3" dirty="0">
                <a:solidFill>
                  <a:srgbClr val="1F487C"/>
                </a:solidFill>
                <a:latin typeface="Calibri"/>
                <a:cs typeface="Calibri"/>
              </a:rPr>
              <a:t>FIELD?</a:t>
            </a:r>
            <a:endParaRPr sz="750">
              <a:latin typeface="Calibri"/>
              <a:cs typeface="Calibri"/>
            </a:endParaRPr>
          </a:p>
          <a:p>
            <a:pPr marL="319945" lvl="1" indent="-156292">
              <a:spcBef>
                <a:spcPts val="156"/>
              </a:spcBef>
              <a:buAutoNum type="alphaLcPeriod"/>
              <a:tabLst>
                <a:tab pos="320378" algn="l"/>
              </a:tabLst>
            </a:pPr>
            <a:r>
              <a:rPr sz="750" spc="-3" dirty="0">
                <a:solidFill>
                  <a:srgbClr val="1F487C"/>
                </a:solidFill>
                <a:latin typeface="Calibri"/>
                <a:cs typeface="Calibri"/>
              </a:rPr>
              <a:t>Information </a:t>
            </a:r>
            <a:r>
              <a:rPr sz="750" dirty="0">
                <a:solidFill>
                  <a:srgbClr val="1F487C"/>
                </a:solidFill>
                <a:latin typeface="Calibri"/>
                <a:cs typeface="Calibri"/>
              </a:rPr>
              <a:t>on errors </a:t>
            </a:r>
            <a:r>
              <a:rPr sz="750" spc="-3" dirty="0">
                <a:solidFill>
                  <a:srgbClr val="1F487C"/>
                </a:solidFill>
                <a:latin typeface="Calibri"/>
                <a:cs typeface="Calibri"/>
              </a:rPr>
              <a:t>from previous</a:t>
            </a:r>
            <a:r>
              <a:rPr sz="750" spc="-24" dirty="0">
                <a:solidFill>
                  <a:srgbClr val="1F487C"/>
                </a:solidFill>
                <a:latin typeface="Calibri"/>
                <a:cs typeface="Calibri"/>
              </a:rPr>
              <a:t> </a:t>
            </a:r>
            <a:r>
              <a:rPr sz="750" spc="-3" dirty="0">
                <a:solidFill>
                  <a:srgbClr val="1F487C"/>
                </a:solidFill>
                <a:latin typeface="Calibri"/>
                <a:cs typeface="Calibri"/>
              </a:rPr>
              <a:t>entries</a:t>
            </a:r>
            <a:endParaRPr sz="750">
              <a:latin typeface="Calibri"/>
              <a:cs typeface="Calibri"/>
            </a:endParaRPr>
          </a:p>
          <a:p>
            <a:pPr marL="319945" lvl="1" indent="-156292">
              <a:spcBef>
                <a:spcPts val="153"/>
              </a:spcBef>
              <a:buAutoNum type="alphaLcPeriod"/>
              <a:tabLst>
                <a:tab pos="320378" algn="l"/>
              </a:tabLst>
            </a:pPr>
            <a:r>
              <a:rPr sz="750" dirty="0">
                <a:solidFill>
                  <a:srgbClr val="1F487C"/>
                </a:solidFill>
                <a:latin typeface="Calibri"/>
                <a:cs typeface="Calibri"/>
              </a:rPr>
              <a:t>AKA</a:t>
            </a:r>
            <a:r>
              <a:rPr sz="750" spc="-7" dirty="0">
                <a:solidFill>
                  <a:srgbClr val="1F487C"/>
                </a:solidFill>
                <a:latin typeface="Calibri"/>
                <a:cs typeface="Calibri"/>
              </a:rPr>
              <a:t> </a:t>
            </a:r>
            <a:r>
              <a:rPr sz="750" spc="-3" dirty="0">
                <a:solidFill>
                  <a:srgbClr val="1F487C"/>
                </a:solidFill>
                <a:latin typeface="Calibri"/>
                <a:cs typeface="Calibri"/>
              </a:rPr>
              <a:t>names</a:t>
            </a:r>
            <a:endParaRPr sz="750">
              <a:latin typeface="Calibri"/>
              <a:cs typeface="Calibri"/>
            </a:endParaRPr>
          </a:p>
        </p:txBody>
      </p:sp>
    </p:spTree>
    <p:extLst>
      <p:ext uri="{BB962C8B-B14F-4D97-AF65-F5344CB8AC3E}">
        <p14:creationId xmlns:p14="http://schemas.microsoft.com/office/powerpoint/2010/main" val="187948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 </a:t>
            </a:r>
            <a:endParaRPr lang="en-US" dirty="0"/>
          </a:p>
        </p:txBody>
      </p:sp>
      <p:sp>
        <p:nvSpPr>
          <p:cNvPr id="8" name="Content Placeholder 7"/>
          <p:cNvSpPr>
            <a:spLocks noGrp="1"/>
          </p:cNvSpPr>
          <p:nvPr>
            <p:ph idx="1"/>
          </p:nvPr>
        </p:nvSpPr>
        <p:spPr/>
        <p:txBody>
          <a:bodyPr>
            <a:normAutofit fontScale="85000" lnSpcReduction="10000"/>
          </a:bodyPr>
          <a:lstStyle/>
          <a:p>
            <a:pPr marL="0" indent="0">
              <a:buNone/>
            </a:pPr>
            <a:r>
              <a:rPr lang="en-US" i="1" dirty="0" smtClean="0"/>
              <a:t>Moderator: </a:t>
            </a:r>
            <a:r>
              <a:rPr lang="en-US" dirty="0" smtClean="0"/>
              <a:t>Michelle Mills- Ajayi, Program Manager</a:t>
            </a:r>
          </a:p>
          <a:p>
            <a:r>
              <a:rPr lang="en-US" sz="2000" i="1" dirty="0" smtClean="0"/>
              <a:t>Office of Job Corps -  Division of Policy, Communication, and Planning</a:t>
            </a:r>
          </a:p>
          <a:p>
            <a:pPr marL="0" indent="0">
              <a:buNone/>
            </a:pPr>
            <a:endParaRPr lang="en-US" sz="2000" i="1" dirty="0" smtClean="0"/>
          </a:p>
          <a:p>
            <a:pPr marL="0" indent="0">
              <a:buNone/>
            </a:pPr>
            <a:r>
              <a:rPr lang="en-US" i="1" dirty="0" smtClean="0"/>
              <a:t>Main Speakers: </a:t>
            </a:r>
          </a:p>
          <a:p>
            <a:pPr marL="0" indent="0">
              <a:buNone/>
            </a:pPr>
            <a:endParaRPr lang="en-US" dirty="0" smtClean="0"/>
          </a:p>
          <a:p>
            <a:pPr marL="0" indent="0">
              <a:buNone/>
            </a:pPr>
            <a:r>
              <a:rPr lang="en-US" dirty="0" smtClean="0"/>
              <a:t>Daunta Hall, Physical </a:t>
            </a:r>
            <a:r>
              <a:rPr lang="en-US" dirty="0"/>
              <a:t>Security Specialist</a:t>
            </a:r>
          </a:p>
          <a:p>
            <a:r>
              <a:rPr lang="en-US" sz="2000" i="1" dirty="0" smtClean="0"/>
              <a:t>Office of Job Corps - </a:t>
            </a:r>
            <a:r>
              <a:rPr lang="en-US" sz="2000" i="1" dirty="0"/>
              <a:t>Regional Operations and Program </a:t>
            </a:r>
            <a:r>
              <a:rPr lang="en-US" sz="2000" i="1" dirty="0" smtClean="0"/>
              <a:t>Integrity</a:t>
            </a:r>
          </a:p>
          <a:p>
            <a:pPr marL="0" indent="0">
              <a:buNone/>
            </a:pPr>
            <a:endParaRPr lang="en-US" dirty="0" smtClean="0"/>
          </a:p>
          <a:p>
            <a:pPr marL="0" indent="0">
              <a:buNone/>
            </a:pPr>
            <a:r>
              <a:rPr lang="en-US" dirty="0" smtClean="0"/>
              <a:t>Cordenay Franklin</a:t>
            </a:r>
            <a:r>
              <a:rPr lang="en-US" dirty="0" smtClean="0"/>
              <a:t>, Personnel Security Specialist</a:t>
            </a:r>
          </a:p>
          <a:p>
            <a:r>
              <a:rPr lang="en-US" dirty="0" smtClean="0"/>
              <a:t> </a:t>
            </a:r>
            <a:r>
              <a:rPr lang="en-US" sz="2000" i="1" dirty="0"/>
              <a:t>Office of Job Corps - Regional Operations and Program Integrity</a:t>
            </a:r>
          </a:p>
          <a:p>
            <a:pPr marL="0" indent="0">
              <a:buNone/>
            </a:pPr>
            <a:endParaRPr lang="en-US" dirty="0"/>
          </a:p>
          <a:p>
            <a:pPr marL="0" indent="0">
              <a:buNone/>
            </a:pPr>
            <a:endParaRPr lang="en-US" dirty="0" smtClean="0"/>
          </a:p>
          <a:p>
            <a:pPr marL="0" indent="0">
              <a:buNone/>
            </a:pPr>
            <a:endParaRPr lang="en-US" i="1" dirty="0"/>
          </a:p>
          <a:p>
            <a:endParaRPr lang="en-US" sz="2000" i="1" dirty="0"/>
          </a:p>
          <a:p>
            <a:pPr marL="0" indent="0">
              <a:buNone/>
            </a:pPr>
            <a:endParaRPr lang="en-US" dirty="0"/>
          </a:p>
          <a:p>
            <a:pPr marL="0" indent="0" algn="ctr">
              <a:buNone/>
            </a:pPr>
            <a:endParaRPr lang="en-US" sz="2000" i="1" dirty="0" smtClean="0"/>
          </a:p>
          <a:p>
            <a:pPr algn="ctr"/>
            <a:endParaRPr lang="en-US" dirty="0"/>
          </a:p>
        </p:txBody>
      </p:sp>
    </p:spTree>
    <p:extLst>
      <p:ext uri="{BB962C8B-B14F-4D97-AF65-F5344CB8AC3E}">
        <p14:creationId xmlns:p14="http://schemas.microsoft.com/office/powerpoint/2010/main" val="959955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sldNum" sz="quarter" idx="4294967295"/>
          </p:nvPr>
        </p:nvSpPr>
        <p:spPr>
          <a:xfrm>
            <a:off x="1922318" y="0"/>
            <a:ext cx="0" cy="307777"/>
          </a:xfrm>
          <a:prstGeom prst="rect">
            <a:avLst/>
          </a:prstGeom>
        </p:spPr>
        <p:txBody>
          <a:bodyPr vert="horz" wrap="square" lIns="0" tIns="0" rIns="0" bIns="0" rtlCol="0">
            <a:spAutoFit/>
          </a:bodyPr>
          <a:lstStyle/>
          <a:p>
            <a:pPr marL="25977">
              <a:lnSpc>
                <a:spcPts val="784"/>
              </a:lnSpc>
            </a:pPr>
            <a:fld id="{81D60167-4931-47E6-BA6A-407CBD079E47}" type="slidenum">
              <a:rPr dirty="0"/>
              <a:pPr marL="25977">
                <a:lnSpc>
                  <a:spcPts val="784"/>
                </a:lnSpc>
              </a:pPr>
              <a:t>20</a:t>
            </a:fld>
            <a:endParaRPr dirty="0"/>
          </a:p>
        </p:txBody>
      </p:sp>
      <p:sp>
        <p:nvSpPr>
          <p:cNvPr id="2" name="object 2"/>
          <p:cNvSpPr txBox="1"/>
          <p:nvPr/>
        </p:nvSpPr>
        <p:spPr>
          <a:xfrm>
            <a:off x="4343486" y="396587"/>
            <a:ext cx="1875126" cy="155707"/>
          </a:xfrm>
          <a:prstGeom prst="rect">
            <a:avLst/>
          </a:prstGeom>
        </p:spPr>
        <p:txBody>
          <a:bodyPr vert="horz" wrap="square" lIns="0" tIns="8659" rIns="0" bIns="0" rtlCol="0">
            <a:spAutoFit/>
          </a:bodyPr>
          <a:lstStyle/>
          <a:p>
            <a:pPr marL="8659">
              <a:spcBef>
                <a:spcPts val="68"/>
              </a:spcBef>
            </a:pPr>
            <a:r>
              <a:rPr sz="955" spc="-3" dirty="0">
                <a:latin typeface="Cambria"/>
                <a:cs typeface="Cambria"/>
              </a:rPr>
              <a:t>MYB </a:t>
            </a:r>
            <a:r>
              <a:rPr sz="955" dirty="0">
                <a:latin typeface="Cambria"/>
                <a:cs typeface="Cambria"/>
              </a:rPr>
              <a:t>FAQ’s – </a:t>
            </a:r>
            <a:r>
              <a:rPr sz="955" spc="-7" dirty="0">
                <a:latin typeface="Cambria"/>
                <a:cs typeface="Cambria"/>
              </a:rPr>
              <a:t>Updated </a:t>
            </a:r>
            <a:r>
              <a:rPr sz="955" spc="-3" dirty="0">
                <a:latin typeface="Cambria"/>
                <a:cs typeface="Cambria"/>
              </a:rPr>
              <a:t>October</a:t>
            </a:r>
            <a:r>
              <a:rPr sz="955" dirty="0">
                <a:latin typeface="Cambria"/>
                <a:cs typeface="Cambria"/>
              </a:rPr>
              <a:t> </a:t>
            </a:r>
            <a:r>
              <a:rPr sz="955" spc="-3" dirty="0">
                <a:latin typeface="Cambria"/>
                <a:cs typeface="Cambria"/>
              </a:rPr>
              <a:t>2020</a:t>
            </a:r>
            <a:endParaRPr sz="955">
              <a:latin typeface="Cambria"/>
              <a:cs typeface="Cambria"/>
            </a:endParaRPr>
          </a:p>
        </p:txBody>
      </p:sp>
      <p:sp>
        <p:nvSpPr>
          <p:cNvPr id="3" name="object 3"/>
          <p:cNvSpPr txBox="1"/>
          <p:nvPr/>
        </p:nvSpPr>
        <p:spPr>
          <a:xfrm>
            <a:off x="6256193" y="311727"/>
            <a:ext cx="342900" cy="229072"/>
          </a:xfrm>
          <a:prstGeom prst="rect">
            <a:avLst/>
          </a:prstGeom>
          <a:solidFill>
            <a:srgbClr val="C0504D"/>
          </a:solidFill>
        </p:spPr>
        <p:txBody>
          <a:bodyPr vert="horz" wrap="square" lIns="0" tIns="3464" rIns="0" bIns="0" rtlCol="0">
            <a:spAutoFit/>
          </a:bodyPr>
          <a:lstStyle/>
          <a:p>
            <a:pPr>
              <a:spcBef>
                <a:spcPts val="27"/>
              </a:spcBef>
            </a:pPr>
            <a:endParaRPr sz="716">
              <a:latin typeface="Times New Roman"/>
              <a:cs typeface="Times New Roman"/>
            </a:endParaRPr>
          </a:p>
          <a:p>
            <a:pPr marL="433" algn="ctr">
              <a:spcBef>
                <a:spcPts val="3"/>
              </a:spcBef>
            </a:pPr>
            <a:r>
              <a:rPr sz="750" dirty="0">
                <a:solidFill>
                  <a:srgbClr val="FFFFFF"/>
                </a:solidFill>
                <a:latin typeface="Calibri"/>
                <a:cs typeface="Calibri"/>
              </a:rPr>
              <a:t>3</a:t>
            </a:r>
            <a:endParaRPr sz="750">
              <a:latin typeface="Calibri"/>
              <a:cs typeface="Calibri"/>
            </a:endParaRPr>
          </a:p>
        </p:txBody>
      </p:sp>
      <p:sp>
        <p:nvSpPr>
          <p:cNvPr id="4" name="object 4"/>
          <p:cNvSpPr txBox="1"/>
          <p:nvPr/>
        </p:nvSpPr>
        <p:spPr>
          <a:xfrm>
            <a:off x="2537321" y="737997"/>
            <a:ext cx="3617768" cy="278380"/>
          </a:xfrm>
          <a:prstGeom prst="rect">
            <a:avLst/>
          </a:prstGeom>
        </p:spPr>
        <p:txBody>
          <a:bodyPr vert="horz" wrap="square" lIns="0" tIns="8226" rIns="0" bIns="0" rtlCol="0">
            <a:spAutoFit/>
          </a:bodyPr>
          <a:lstStyle/>
          <a:p>
            <a:pPr marL="8659" marR="3464">
              <a:lnSpc>
                <a:spcPct val="117300"/>
              </a:lnSpc>
              <a:spcBef>
                <a:spcPts val="65"/>
              </a:spcBef>
            </a:pPr>
            <a:r>
              <a:rPr sz="750" dirty="0">
                <a:solidFill>
                  <a:srgbClr val="375F92"/>
                </a:solidFill>
                <a:latin typeface="Calibri"/>
                <a:cs typeface="Calibri"/>
              </a:rPr>
              <a:t>11. </a:t>
            </a:r>
            <a:r>
              <a:rPr sz="750" b="1" spc="-3" dirty="0">
                <a:solidFill>
                  <a:srgbClr val="375F92"/>
                </a:solidFill>
                <a:latin typeface="Calibri"/>
                <a:cs typeface="Calibri"/>
              </a:rPr>
              <a:t>MAY </a:t>
            </a:r>
            <a:r>
              <a:rPr sz="750" b="1" dirty="0">
                <a:solidFill>
                  <a:srgbClr val="375F92"/>
                </a:solidFill>
                <a:latin typeface="Calibri"/>
                <a:cs typeface="Calibri"/>
              </a:rPr>
              <a:t>I USE A </a:t>
            </a:r>
            <a:r>
              <a:rPr sz="750" b="1" spc="-3" dirty="0">
                <a:solidFill>
                  <a:srgbClr val="375F92"/>
                </a:solidFill>
                <a:latin typeface="Calibri"/>
                <a:cs typeface="Calibri"/>
              </a:rPr>
              <a:t>DIFFERENT CRIMINAL BACKGROUND </a:t>
            </a:r>
            <a:r>
              <a:rPr sz="750" b="1" dirty="0">
                <a:solidFill>
                  <a:srgbClr val="375F92"/>
                </a:solidFill>
                <a:latin typeface="Calibri"/>
                <a:cs typeface="Calibri"/>
              </a:rPr>
              <a:t>SEARCH </a:t>
            </a:r>
            <a:r>
              <a:rPr sz="750" b="1" spc="-3" dirty="0">
                <a:solidFill>
                  <a:srgbClr val="375F92"/>
                </a:solidFill>
                <a:latin typeface="Calibri"/>
                <a:cs typeface="Calibri"/>
              </a:rPr>
              <a:t>SERVICE FOR </a:t>
            </a:r>
            <a:r>
              <a:rPr sz="750" b="1" dirty="0">
                <a:solidFill>
                  <a:srgbClr val="375F92"/>
                </a:solidFill>
                <a:latin typeface="Calibri"/>
                <a:cs typeface="Calibri"/>
              </a:rPr>
              <a:t>MY </a:t>
            </a:r>
            <a:r>
              <a:rPr sz="750" b="1" spc="-3" dirty="0">
                <a:solidFill>
                  <a:srgbClr val="375F92"/>
                </a:solidFill>
                <a:latin typeface="Calibri"/>
                <a:cs typeface="Calibri"/>
              </a:rPr>
              <a:t>JOB CORPS  APPLICANTS? </a:t>
            </a:r>
            <a:r>
              <a:rPr sz="750" spc="-3" dirty="0">
                <a:solidFill>
                  <a:srgbClr val="375F92"/>
                </a:solidFill>
                <a:latin typeface="Calibri"/>
                <a:cs typeface="Calibri"/>
              </a:rPr>
              <a:t>OAs are required </a:t>
            </a:r>
            <a:r>
              <a:rPr sz="750" dirty="0">
                <a:solidFill>
                  <a:srgbClr val="375F92"/>
                </a:solidFill>
                <a:latin typeface="Calibri"/>
                <a:cs typeface="Calibri"/>
              </a:rPr>
              <a:t>to </a:t>
            </a:r>
            <a:r>
              <a:rPr sz="750" spc="-3" dirty="0">
                <a:solidFill>
                  <a:srgbClr val="375F92"/>
                </a:solidFill>
                <a:latin typeface="Calibri"/>
                <a:cs typeface="Calibri"/>
              </a:rPr>
              <a:t>use the </a:t>
            </a:r>
            <a:r>
              <a:rPr sz="750" dirty="0">
                <a:solidFill>
                  <a:srgbClr val="375F92"/>
                </a:solidFill>
                <a:latin typeface="Calibri"/>
                <a:cs typeface="Calibri"/>
              </a:rPr>
              <a:t>MYB </a:t>
            </a:r>
            <a:r>
              <a:rPr sz="750" spc="-7" dirty="0">
                <a:solidFill>
                  <a:srgbClr val="375F92"/>
                </a:solidFill>
                <a:latin typeface="Calibri"/>
                <a:cs typeface="Calibri"/>
              </a:rPr>
              <a:t>system </a:t>
            </a:r>
            <a:r>
              <a:rPr sz="750" spc="-3" dirty="0">
                <a:solidFill>
                  <a:srgbClr val="375F92"/>
                </a:solidFill>
                <a:latin typeface="Calibri"/>
                <a:cs typeface="Calibri"/>
              </a:rPr>
              <a:t>for ALL</a:t>
            </a:r>
            <a:r>
              <a:rPr sz="750" spc="44" dirty="0">
                <a:solidFill>
                  <a:srgbClr val="375F92"/>
                </a:solidFill>
                <a:latin typeface="Calibri"/>
                <a:cs typeface="Calibri"/>
              </a:rPr>
              <a:t> </a:t>
            </a:r>
            <a:r>
              <a:rPr sz="750" spc="-3" dirty="0">
                <a:solidFill>
                  <a:srgbClr val="375F92"/>
                </a:solidFill>
                <a:latin typeface="Calibri"/>
                <a:cs typeface="Calibri"/>
              </a:rPr>
              <a:t>applicants.</a:t>
            </a:r>
            <a:endParaRPr sz="750">
              <a:latin typeface="Calibri"/>
              <a:cs typeface="Calibri"/>
            </a:endParaRPr>
          </a:p>
        </p:txBody>
      </p:sp>
      <p:sp>
        <p:nvSpPr>
          <p:cNvPr id="5" name="object 5"/>
          <p:cNvSpPr txBox="1"/>
          <p:nvPr/>
        </p:nvSpPr>
        <p:spPr>
          <a:xfrm>
            <a:off x="2537321" y="1313653"/>
            <a:ext cx="4062413" cy="1676531"/>
          </a:xfrm>
          <a:prstGeom prst="rect">
            <a:avLst/>
          </a:prstGeom>
        </p:spPr>
        <p:txBody>
          <a:bodyPr vert="horz" wrap="square" lIns="0" tIns="7793" rIns="0" bIns="0" rtlCol="0">
            <a:spAutoFit/>
          </a:bodyPr>
          <a:lstStyle/>
          <a:p>
            <a:pPr marL="8659" marR="154993">
              <a:lnSpc>
                <a:spcPct val="117000"/>
              </a:lnSpc>
              <a:spcBef>
                <a:spcPts val="61"/>
              </a:spcBef>
            </a:pPr>
            <a:r>
              <a:rPr sz="750" dirty="0">
                <a:solidFill>
                  <a:srgbClr val="375F92"/>
                </a:solidFill>
                <a:latin typeface="Calibri"/>
                <a:cs typeface="Calibri"/>
              </a:rPr>
              <a:t>12. </a:t>
            </a:r>
            <a:r>
              <a:rPr sz="750" b="1" spc="-3" dirty="0">
                <a:solidFill>
                  <a:srgbClr val="375F92"/>
                </a:solidFill>
                <a:latin typeface="Calibri"/>
                <a:cs typeface="Calibri"/>
              </a:rPr>
              <a:t>MAY </a:t>
            </a:r>
            <a:r>
              <a:rPr sz="750" b="1" dirty="0">
                <a:solidFill>
                  <a:srgbClr val="375F92"/>
                </a:solidFill>
                <a:latin typeface="Calibri"/>
                <a:cs typeface="Calibri"/>
              </a:rPr>
              <a:t>I </a:t>
            </a:r>
            <a:r>
              <a:rPr sz="750" b="1" spc="-3" dirty="0">
                <a:solidFill>
                  <a:srgbClr val="375F92"/>
                </a:solidFill>
                <a:latin typeface="Calibri"/>
                <a:cs typeface="Calibri"/>
              </a:rPr>
              <a:t>REQUEST </a:t>
            </a:r>
            <a:r>
              <a:rPr sz="750" b="1" dirty="0">
                <a:solidFill>
                  <a:srgbClr val="375F92"/>
                </a:solidFill>
                <a:latin typeface="Calibri"/>
                <a:cs typeface="Calibri"/>
              </a:rPr>
              <a:t>A </a:t>
            </a:r>
            <a:r>
              <a:rPr sz="750" b="1" spc="-3" dirty="0">
                <a:solidFill>
                  <a:srgbClr val="375F92"/>
                </a:solidFill>
                <a:latin typeface="Calibri"/>
                <a:cs typeface="Calibri"/>
              </a:rPr>
              <a:t>CRIMINAL BACKGROUND CHECK </a:t>
            </a:r>
            <a:r>
              <a:rPr sz="750" b="1" dirty="0">
                <a:solidFill>
                  <a:srgbClr val="375F92"/>
                </a:solidFill>
                <a:latin typeface="Calibri"/>
                <a:cs typeface="Calibri"/>
              </a:rPr>
              <a:t>FOR </a:t>
            </a:r>
            <a:r>
              <a:rPr sz="750" b="1" spc="-3" dirty="0">
                <a:solidFill>
                  <a:srgbClr val="375F92"/>
                </a:solidFill>
                <a:latin typeface="Calibri"/>
                <a:cs typeface="Calibri"/>
              </a:rPr>
              <a:t>SOMEONE </a:t>
            </a:r>
            <a:r>
              <a:rPr sz="750" b="1" dirty="0">
                <a:solidFill>
                  <a:srgbClr val="375F92"/>
                </a:solidFill>
                <a:latin typeface="Calibri"/>
                <a:cs typeface="Calibri"/>
              </a:rPr>
              <a:t>WHO </a:t>
            </a:r>
            <a:r>
              <a:rPr sz="750" b="1" spc="-3" dirty="0">
                <a:solidFill>
                  <a:srgbClr val="375F92"/>
                </a:solidFill>
                <a:latin typeface="Calibri"/>
                <a:cs typeface="Calibri"/>
              </a:rPr>
              <a:t>HAS NOT INITIATED  APPLICATION </a:t>
            </a:r>
            <a:r>
              <a:rPr sz="750" b="1" dirty="0">
                <a:solidFill>
                  <a:srgbClr val="375F92"/>
                </a:solidFill>
                <a:latin typeface="Calibri"/>
                <a:cs typeface="Calibri"/>
              </a:rPr>
              <a:t>TO BE A </a:t>
            </a:r>
            <a:r>
              <a:rPr sz="750" b="1" spc="-7" dirty="0">
                <a:solidFill>
                  <a:srgbClr val="375F92"/>
                </a:solidFill>
                <a:latin typeface="Calibri"/>
                <a:cs typeface="Calibri"/>
              </a:rPr>
              <a:t>STUDENT </a:t>
            </a:r>
            <a:r>
              <a:rPr sz="750" b="1" dirty="0">
                <a:solidFill>
                  <a:srgbClr val="375F92"/>
                </a:solidFill>
                <a:latin typeface="Calibri"/>
                <a:cs typeface="Calibri"/>
              </a:rPr>
              <a:t>IN </a:t>
            </a:r>
            <a:r>
              <a:rPr sz="750" b="1" spc="-7" dirty="0">
                <a:solidFill>
                  <a:srgbClr val="375F92"/>
                </a:solidFill>
                <a:latin typeface="Calibri"/>
                <a:cs typeface="Calibri"/>
              </a:rPr>
              <a:t>JOB </a:t>
            </a:r>
            <a:r>
              <a:rPr sz="750" b="1" dirty="0">
                <a:solidFill>
                  <a:srgbClr val="375F92"/>
                </a:solidFill>
                <a:latin typeface="Calibri"/>
                <a:cs typeface="Calibri"/>
              </a:rPr>
              <a:t>CORPS? </a:t>
            </a:r>
            <a:r>
              <a:rPr sz="750" u="sng" spc="-3" dirty="0">
                <a:solidFill>
                  <a:srgbClr val="375F92"/>
                </a:solidFill>
                <a:uFill>
                  <a:solidFill>
                    <a:srgbClr val="375F92"/>
                  </a:solidFill>
                </a:uFill>
                <a:latin typeface="Calibri"/>
                <a:cs typeface="Calibri"/>
              </a:rPr>
              <a:t>No.</a:t>
            </a:r>
            <a:r>
              <a:rPr sz="750" spc="-3" dirty="0">
                <a:solidFill>
                  <a:srgbClr val="375F92"/>
                </a:solidFill>
                <a:latin typeface="Calibri"/>
                <a:cs typeface="Calibri"/>
              </a:rPr>
              <a:t> OAs/ </a:t>
            </a:r>
            <a:r>
              <a:rPr sz="750" dirty="0">
                <a:solidFill>
                  <a:srgbClr val="375F92"/>
                </a:solidFill>
                <a:latin typeface="Calibri"/>
                <a:cs typeface="Calibri"/>
              </a:rPr>
              <a:t>Requestors may only request, </a:t>
            </a:r>
            <a:r>
              <a:rPr sz="750" spc="-3" dirty="0">
                <a:solidFill>
                  <a:srgbClr val="375F92"/>
                </a:solidFill>
                <a:latin typeface="Calibri"/>
                <a:cs typeface="Calibri"/>
              </a:rPr>
              <a:t>receive,  </a:t>
            </a:r>
            <a:r>
              <a:rPr sz="750" dirty="0">
                <a:solidFill>
                  <a:srgbClr val="375F92"/>
                </a:solidFill>
                <a:latin typeface="Calibri"/>
                <a:cs typeface="Calibri"/>
              </a:rPr>
              <a:t>and/or </a:t>
            </a:r>
            <a:r>
              <a:rPr sz="750" spc="-3" dirty="0">
                <a:solidFill>
                  <a:srgbClr val="375F92"/>
                </a:solidFill>
                <a:latin typeface="Calibri"/>
                <a:cs typeface="Calibri"/>
              </a:rPr>
              <a:t>review </a:t>
            </a:r>
            <a:r>
              <a:rPr sz="750" dirty="0">
                <a:solidFill>
                  <a:srgbClr val="375F92"/>
                </a:solidFill>
                <a:latin typeface="Calibri"/>
                <a:cs typeface="Calibri"/>
              </a:rPr>
              <a:t>an </a:t>
            </a:r>
            <a:r>
              <a:rPr sz="750" spc="-3" dirty="0">
                <a:solidFill>
                  <a:srgbClr val="375F92"/>
                </a:solidFill>
                <a:latin typeface="Calibri"/>
                <a:cs typeface="Calibri"/>
              </a:rPr>
              <a:t>individual’s criminal background information </a:t>
            </a:r>
            <a:r>
              <a:rPr sz="750" dirty="0">
                <a:solidFill>
                  <a:srgbClr val="375F92"/>
                </a:solidFill>
                <a:latin typeface="Calibri"/>
                <a:cs typeface="Calibri"/>
              </a:rPr>
              <a:t>in </a:t>
            </a:r>
            <a:r>
              <a:rPr sz="750" spc="-3" dirty="0">
                <a:solidFill>
                  <a:srgbClr val="375F92"/>
                </a:solidFill>
                <a:latin typeface="Calibri"/>
                <a:cs typeface="Calibri"/>
              </a:rPr>
              <a:t>their capacity as </a:t>
            </a:r>
            <a:r>
              <a:rPr sz="750" dirty="0">
                <a:solidFill>
                  <a:srgbClr val="375F92"/>
                </a:solidFill>
                <a:latin typeface="Calibri"/>
                <a:cs typeface="Calibri"/>
              </a:rPr>
              <a:t>an OA/Requestors </a:t>
            </a:r>
            <a:r>
              <a:rPr sz="750" u="sng" dirty="0">
                <a:solidFill>
                  <a:srgbClr val="375F92"/>
                </a:solidFill>
                <a:uFill>
                  <a:solidFill>
                    <a:srgbClr val="375F92"/>
                  </a:solidFill>
                </a:uFill>
                <a:latin typeface="Calibri"/>
                <a:cs typeface="Calibri"/>
              </a:rPr>
              <a:t> after </a:t>
            </a:r>
            <a:r>
              <a:rPr sz="750" u="sng" spc="-3" dirty="0">
                <a:solidFill>
                  <a:srgbClr val="375F92"/>
                </a:solidFill>
                <a:uFill>
                  <a:solidFill>
                    <a:srgbClr val="375F92"/>
                  </a:solidFill>
                </a:uFill>
                <a:latin typeface="Calibri"/>
                <a:cs typeface="Calibri"/>
              </a:rPr>
              <a:t>the </a:t>
            </a:r>
            <a:r>
              <a:rPr sz="750" u="sng" dirty="0">
                <a:solidFill>
                  <a:srgbClr val="375F92"/>
                </a:solidFill>
                <a:uFill>
                  <a:solidFill>
                    <a:srgbClr val="375F92"/>
                  </a:solidFill>
                </a:uFill>
                <a:latin typeface="Calibri"/>
                <a:cs typeface="Calibri"/>
              </a:rPr>
              <a:t>individual has </a:t>
            </a:r>
            <a:r>
              <a:rPr sz="750" u="sng" spc="-3" dirty="0">
                <a:solidFill>
                  <a:srgbClr val="375F92"/>
                </a:solidFill>
                <a:uFill>
                  <a:solidFill>
                    <a:srgbClr val="375F92"/>
                  </a:solidFill>
                </a:uFill>
                <a:latin typeface="Calibri"/>
                <a:cs typeface="Calibri"/>
              </a:rPr>
              <a:t>initiated </a:t>
            </a:r>
            <a:r>
              <a:rPr sz="750" u="sng" dirty="0">
                <a:solidFill>
                  <a:srgbClr val="375F92"/>
                </a:solidFill>
                <a:uFill>
                  <a:solidFill>
                    <a:srgbClr val="375F92"/>
                  </a:solidFill>
                </a:uFill>
                <a:latin typeface="Calibri"/>
                <a:cs typeface="Calibri"/>
              </a:rPr>
              <a:t>an </a:t>
            </a:r>
            <a:r>
              <a:rPr sz="750" u="sng" spc="-3" dirty="0">
                <a:solidFill>
                  <a:srgbClr val="375F92"/>
                </a:solidFill>
                <a:uFill>
                  <a:solidFill>
                    <a:srgbClr val="375F92"/>
                  </a:solidFill>
                </a:uFill>
                <a:latin typeface="Calibri"/>
                <a:cs typeface="Calibri"/>
              </a:rPr>
              <a:t>application </a:t>
            </a:r>
            <a:r>
              <a:rPr sz="750" u="sng" dirty="0">
                <a:solidFill>
                  <a:srgbClr val="375F92"/>
                </a:solidFill>
                <a:uFill>
                  <a:solidFill>
                    <a:srgbClr val="375F92"/>
                  </a:solidFill>
                </a:uFill>
                <a:latin typeface="Calibri"/>
                <a:cs typeface="Calibri"/>
              </a:rPr>
              <a:t>with </a:t>
            </a:r>
            <a:r>
              <a:rPr sz="750" u="sng" spc="-3" dirty="0">
                <a:solidFill>
                  <a:srgbClr val="375F92"/>
                </a:solidFill>
                <a:uFill>
                  <a:solidFill>
                    <a:srgbClr val="375F92"/>
                  </a:solidFill>
                </a:uFill>
                <a:latin typeface="Calibri"/>
                <a:cs typeface="Calibri"/>
              </a:rPr>
              <a:t>Job </a:t>
            </a:r>
            <a:r>
              <a:rPr sz="750" u="sng" dirty="0">
                <a:solidFill>
                  <a:srgbClr val="375F92"/>
                </a:solidFill>
                <a:uFill>
                  <a:solidFill>
                    <a:srgbClr val="375F92"/>
                  </a:solidFill>
                </a:uFill>
                <a:latin typeface="Calibri"/>
                <a:cs typeface="Calibri"/>
              </a:rPr>
              <a:t>Corps or </a:t>
            </a:r>
            <a:r>
              <a:rPr sz="750" u="sng" spc="-3" dirty="0">
                <a:solidFill>
                  <a:srgbClr val="375F92"/>
                </a:solidFill>
                <a:uFill>
                  <a:solidFill>
                    <a:srgbClr val="375F92"/>
                  </a:solidFill>
                </a:uFill>
                <a:latin typeface="Calibri"/>
                <a:cs typeface="Calibri"/>
              </a:rPr>
              <a:t>the </a:t>
            </a:r>
            <a:r>
              <a:rPr sz="750" u="sng" dirty="0">
                <a:solidFill>
                  <a:srgbClr val="375F92"/>
                </a:solidFill>
                <a:uFill>
                  <a:solidFill>
                    <a:srgbClr val="375F92"/>
                  </a:solidFill>
                </a:uFill>
                <a:latin typeface="Calibri"/>
                <a:cs typeface="Calibri"/>
              </a:rPr>
              <a:t>Job </a:t>
            </a:r>
            <a:r>
              <a:rPr sz="750" u="sng" spc="-3" dirty="0">
                <a:solidFill>
                  <a:srgbClr val="375F92"/>
                </a:solidFill>
                <a:uFill>
                  <a:solidFill>
                    <a:srgbClr val="375F92"/>
                  </a:solidFill>
                </a:uFill>
                <a:latin typeface="Calibri"/>
                <a:cs typeface="Calibri"/>
              </a:rPr>
              <a:t>Corps</a:t>
            </a:r>
            <a:r>
              <a:rPr sz="750" u="sng" dirty="0">
                <a:solidFill>
                  <a:srgbClr val="375F92"/>
                </a:solidFill>
                <a:uFill>
                  <a:solidFill>
                    <a:srgbClr val="375F92"/>
                  </a:solidFill>
                </a:uFill>
                <a:latin typeface="Calibri"/>
                <a:cs typeface="Calibri"/>
              </a:rPr>
              <a:t> </a:t>
            </a:r>
            <a:r>
              <a:rPr sz="750" u="sng" spc="-3" dirty="0">
                <a:solidFill>
                  <a:srgbClr val="375F92"/>
                </a:solidFill>
                <a:uFill>
                  <a:solidFill>
                    <a:srgbClr val="375F92"/>
                  </a:solidFill>
                </a:uFill>
                <a:latin typeface="Calibri"/>
                <a:cs typeface="Calibri"/>
              </a:rPr>
              <a:t>Scholars</a:t>
            </a:r>
            <a:endParaRPr sz="750">
              <a:latin typeface="Calibri"/>
              <a:cs typeface="Calibri"/>
            </a:endParaRPr>
          </a:p>
          <a:p>
            <a:pPr marL="8659" marR="54118">
              <a:lnSpc>
                <a:spcPts val="1057"/>
              </a:lnSpc>
              <a:spcBef>
                <a:spcPts val="51"/>
              </a:spcBef>
            </a:pPr>
            <a:r>
              <a:rPr sz="750" u="sng" dirty="0">
                <a:solidFill>
                  <a:srgbClr val="375F92"/>
                </a:solidFill>
                <a:uFill>
                  <a:solidFill>
                    <a:srgbClr val="375F92"/>
                  </a:solidFill>
                </a:uFill>
                <a:latin typeface="Calibri"/>
                <a:cs typeface="Calibri"/>
              </a:rPr>
              <a:t>program</a:t>
            </a:r>
            <a:r>
              <a:rPr sz="750" dirty="0">
                <a:solidFill>
                  <a:srgbClr val="375F92"/>
                </a:solidFill>
                <a:latin typeface="Calibri"/>
                <a:cs typeface="Calibri"/>
              </a:rPr>
              <a:t>. </a:t>
            </a:r>
            <a:r>
              <a:rPr sz="750" spc="-3" dirty="0">
                <a:solidFill>
                  <a:srgbClr val="375F92"/>
                </a:solidFill>
                <a:latin typeface="Calibri"/>
                <a:cs typeface="Calibri"/>
              </a:rPr>
              <a:t>OAs/Requestors </a:t>
            </a:r>
            <a:r>
              <a:rPr sz="750" dirty="0">
                <a:solidFill>
                  <a:srgbClr val="375F92"/>
                </a:solidFill>
                <a:latin typeface="Calibri"/>
                <a:cs typeface="Calibri"/>
              </a:rPr>
              <a:t>may </a:t>
            </a:r>
            <a:r>
              <a:rPr sz="750" u="sng" dirty="0">
                <a:solidFill>
                  <a:srgbClr val="375F92"/>
                </a:solidFill>
                <a:uFill>
                  <a:solidFill>
                    <a:srgbClr val="375F92"/>
                  </a:solidFill>
                </a:uFill>
                <a:latin typeface="Calibri"/>
                <a:cs typeface="Calibri"/>
              </a:rPr>
              <a:t>not</a:t>
            </a:r>
            <a:r>
              <a:rPr sz="750" dirty="0">
                <a:solidFill>
                  <a:srgbClr val="375F92"/>
                </a:solidFill>
                <a:latin typeface="Calibri"/>
                <a:cs typeface="Calibri"/>
              </a:rPr>
              <a:t> </a:t>
            </a:r>
            <a:r>
              <a:rPr sz="750" spc="-3" dirty="0">
                <a:solidFill>
                  <a:srgbClr val="375F92"/>
                </a:solidFill>
                <a:latin typeface="Calibri"/>
                <a:cs typeface="Calibri"/>
              </a:rPr>
              <a:t>request, receive, and/or review </a:t>
            </a:r>
            <a:r>
              <a:rPr sz="750" dirty="0">
                <a:solidFill>
                  <a:srgbClr val="375F92"/>
                </a:solidFill>
                <a:latin typeface="Calibri"/>
                <a:cs typeface="Calibri"/>
              </a:rPr>
              <a:t>an </a:t>
            </a:r>
            <a:r>
              <a:rPr sz="750" spc="-3" dirty="0">
                <a:solidFill>
                  <a:srgbClr val="375F92"/>
                </a:solidFill>
                <a:latin typeface="Calibri"/>
                <a:cs typeface="Calibri"/>
              </a:rPr>
              <a:t>individual’s </a:t>
            </a:r>
            <a:r>
              <a:rPr sz="750" dirty="0">
                <a:solidFill>
                  <a:srgbClr val="375F92"/>
                </a:solidFill>
                <a:latin typeface="Calibri"/>
                <a:cs typeface="Calibri"/>
              </a:rPr>
              <a:t>criminal </a:t>
            </a:r>
            <a:r>
              <a:rPr sz="750" spc="-3" dirty="0">
                <a:solidFill>
                  <a:srgbClr val="375F92"/>
                </a:solidFill>
                <a:latin typeface="Calibri"/>
                <a:cs typeface="Calibri"/>
              </a:rPr>
              <a:t>background  information </a:t>
            </a:r>
            <a:r>
              <a:rPr sz="750" dirty="0">
                <a:solidFill>
                  <a:srgbClr val="375F92"/>
                </a:solidFill>
                <a:latin typeface="Calibri"/>
                <a:cs typeface="Calibri"/>
              </a:rPr>
              <a:t>in their </a:t>
            </a:r>
            <a:r>
              <a:rPr sz="750" spc="-3" dirty="0">
                <a:solidFill>
                  <a:srgbClr val="375F92"/>
                </a:solidFill>
                <a:latin typeface="Calibri"/>
                <a:cs typeface="Calibri"/>
              </a:rPr>
              <a:t>capacity </a:t>
            </a:r>
            <a:r>
              <a:rPr sz="750" dirty="0">
                <a:solidFill>
                  <a:srgbClr val="375F92"/>
                </a:solidFill>
                <a:latin typeface="Calibri"/>
                <a:cs typeface="Calibri"/>
              </a:rPr>
              <a:t>as an </a:t>
            </a:r>
            <a:r>
              <a:rPr sz="750" spc="-3" dirty="0">
                <a:solidFill>
                  <a:srgbClr val="375F92"/>
                </a:solidFill>
                <a:latin typeface="Calibri"/>
                <a:cs typeface="Calibri"/>
              </a:rPr>
              <a:t>OA/Requestor before </a:t>
            </a:r>
            <a:r>
              <a:rPr sz="750" dirty="0">
                <a:solidFill>
                  <a:srgbClr val="375F92"/>
                </a:solidFill>
                <a:latin typeface="Calibri"/>
                <a:cs typeface="Calibri"/>
              </a:rPr>
              <a:t>the </a:t>
            </a:r>
            <a:r>
              <a:rPr sz="750" spc="-3" dirty="0">
                <a:solidFill>
                  <a:srgbClr val="375F92"/>
                </a:solidFill>
                <a:latin typeface="Calibri"/>
                <a:cs typeface="Calibri"/>
              </a:rPr>
              <a:t>individual </a:t>
            </a:r>
            <a:r>
              <a:rPr sz="750" dirty="0">
                <a:solidFill>
                  <a:srgbClr val="375F92"/>
                </a:solidFill>
                <a:latin typeface="Calibri"/>
                <a:cs typeface="Calibri"/>
              </a:rPr>
              <a:t>has </a:t>
            </a:r>
            <a:r>
              <a:rPr sz="750" spc="-3" dirty="0">
                <a:solidFill>
                  <a:srgbClr val="375F92"/>
                </a:solidFill>
                <a:latin typeface="Calibri"/>
                <a:cs typeface="Calibri"/>
              </a:rPr>
              <a:t>initiated </a:t>
            </a:r>
            <a:r>
              <a:rPr sz="750" dirty="0">
                <a:solidFill>
                  <a:srgbClr val="375F92"/>
                </a:solidFill>
                <a:latin typeface="Calibri"/>
                <a:cs typeface="Calibri"/>
              </a:rPr>
              <a:t>an </a:t>
            </a:r>
            <a:r>
              <a:rPr sz="750" spc="-3" dirty="0">
                <a:solidFill>
                  <a:srgbClr val="375F92"/>
                </a:solidFill>
                <a:latin typeface="Calibri"/>
                <a:cs typeface="Calibri"/>
              </a:rPr>
              <a:t>application</a:t>
            </a:r>
            <a:r>
              <a:rPr sz="750" spc="126" dirty="0">
                <a:solidFill>
                  <a:srgbClr val="375F92"/>
                </a:solidFill>
                <a:latin typeface="Calibri"/>
                <a:cs typeface="Calibri"/>
              </a:rPr>
              <a:t> </a:t>
            </a:r>
            <a:r>
              <a:rPr sz="750" spc="-3" dirty="0">
                <a:solidFill>
                  <a:srgbClr val="375F92"/>
                </a:solidFill>
                <a:latin typeface="Calibri"/>
                <a:cs typeface="Calibri"/>
              </a:rPr>
              <a:t>with</a:t>
            </a:r>
            <a:endParaRPr sz="750">
              <a:latin typeface="Calibri"/>
              <a:cs typeface="Calibri"/>
            </a:endParaRPr>
          </a:p>
          <a:p>
            <a:pPr marL="8659" marR="3464">
              <a:lnSpc>
                <a:spcPts val="1050"/>
              </a:lnSpc>
              <a:spcBef>
                <a:spcPts val="3"/>
              </a:spcBef>
            </a:pPr>
            <a:r>
              <a:rPr sz="750" dirty="0">
                <a:solidFill>
                  <a:srgbClr val="375F92"/>
                </a:solidFill>
                <a:latin typeface="Calibri"/>
                <a:cs typeface="Calibri"/>
              </a:rPr>
              <a:t>Job Corps, as evidenced </a:t>
            </a:r>
            <a:r>
              <a:rPr sz="750" spc="-3" dirty="0">
                <a:solidFill>
                  <a:srgbClr val="375F92"/>
                </a:solidFill>
                <a:latin typeface="Calibri"/>
                <a:cs typeface="Calibri"/>
              </a:rPr>
              <a:t>by </a:t>
            </a:r>
            <a:r>
              <a:rPr sz="750" dirty="0">
                <a:solidFill>
                  <a:srgbClr val="375F92"/>
                </a:solidFill>
                <a:latin typeface="Calibri"/>
                <a:cs typeface="Calibri"/>
              </a:rPr>
              <a:t>an </a:t>
            </a:r>
            <a:r>
              <a:rPr sz="750" spc="-3" dirty="0">
                <a:solidFill>
                  <a:srgbClr val="375F92"/>
                </a:solidFill>
                <a:latin typeface="Calibri"/>
                <a:cs typeface="Calibri"/>
              </a:rPr>
              <a:t>applicant </a:t>
            </a:r>
            <a:r>
              <a:rPr sz="750" dirty="0">
                <a:solidFill>
                  <a:srgbClr val="375F92"/>
                </a:solidFill>
                <a:latin typeface="Calibri"/>
                <a:cs typeface="Calibri"/>
              </a:rPr>
              <a:t>record in </a:t>
            </a:r>
            <a:r>
              <a:rPr sz="750" spc="-3" dirty="0">
                <a:solidFill>
                  <a:srgbClr val="375F92"/>
                </a:solidFill>
                <a:latin typeface="Calibri"/>
                <a:cs typeface="Calibri"/>
              </a:rPr>
              <a:t>the OASIS system. Further, </a:t>
            </a:r>
            <a:r>
              <a:rPr sz="750" dirty="0">
                <a:solidFill>
                  <a:srgbClr val="375F92"/>
                </a:solidFill>
                <a:latin typeface="Calibri"/>
                <a:cs typeface="Calibri"/>
              </a:rPr>
              <a:t>unless otherwise </a:t>
            </a:r>
            <a:r>
              <a:rPr sz="750" spc="-3" dirty="0">
                <a:solidFill>
                  <a:srgbClr val="375F92"/>
                </a:solidFill>
                <a:latin typeface="Calibri"/>
                <a:cs typeface="Calibri"/>
              </a:rPr>
              <a:t>approved  by </a:t>
            </a:r>
            <a:r>
              <a:rPr sz="750" dirty="0">
                <a:solidFill>
                  <a:srgbClr val="375F92"/>
                </a:solidFill>
                <a:latin typeface="Calibri"/>
                <a:cs typeface="Calibri"/>
              </a:rPr>
              <a:t>the </a:t>
            </a:r>
            <a:r>
              <a:rPr sz="750" spc="-3" dirty="0">
                <a:solidFill>
                  <a:srgbClr val="375F92"/>
                </a:solidFill>
                <a:latin typeface="Calibri"/>
                <a:cs typeface="Calibri"/>
              </a:rPr>
              <a:t>Job Corps National Office </a:t>
            </a:r>
            <a:r>
              <a:rPr sz="750" dirty="0">
                <a:solidFill>
                  <a:srgbClr val="375F92"/>
                </a:solidFill>
                <a:latin typeface="Calibri"/>
                <a:cs typeface="Calibri"/>
              </a:rPr>
              <a:t>in </a:t>
            </a:r>
            <a:r>
              <a:rPr sz="750" spc="-3" dirty="0">
                <a:solidFill>
                  <a:srgbClr val="375F92"/>
                </a:solidFill>
                <a:latin typeface="Calibri"/>
                <a:cs typeface="Calibri"/>
              </a:rPr>
              <a:t>advance, only applicants who wish </a:t>
            </a:r>
            <a:r>
              <a:rPr sz="750" spc="-7" dirty="0">
                <a:solidFill>
                  <a:srgbClr val="375F92"/>
                </a:solidFill>
                <a:latin typeface="Calibri"/>
                <a:cs typeface="Calibri"/>
              </a:rPr>
              <a:t>to </a:t>
            </a:r>
            <a:r>
              <a:rPr sz="750" spc="-3" dirty="0">
                <a:solidFill>
                  <a:srgbClr val="375F92"/>
                </a:solidFill>
                <a:latin typeface="Calibri"/>
                <a:cs typeface="Calibri"/>
              </a:rPr>
              <a:t>enroll </a:t>
            </a:r>
            <a:r>
              <a:rPr sz="750" spc="-7" dirty="0">
                <a:solidFill>
                  <a:srgbClr val="375F92"/>
                </a:solidFill>
                <a:latin typeface="Calibri"/>
                <a:cs typeface="Calibri"/>
              </a:rPr>
              <a:t>in </a:t>
            </a:r>
            <a:r>
              <a:rPr sz="750" dirty="0">
                <a:solidFill>
                  <a:srgbClr val="375F92"/>
                </a:solidFill>
                <a:latin typeface="Calibri"/>
                <a:cs typeface="Calibri"/>
              </a:rPr>
              <a:t>the Job </a:t>
            </a:r>
            <a:r>
              <a:rPr sz="750" spc="-3" dirty="0">
                <a:solidFill>
                  <a:srgbClr val="375F92"/>
                </a:solidFill>
                <a:latin typeface="Calibri"/>
                <a:cs typeface="Calibri"/>
              </a:rPr>
              <a:t>Corps</a:t>
            </a:r>
            <a:r>
              <a:rPr sz="750" spc="130" dirty="0">
                <a:solidFill>
                  <a:srgbClr val="375F92"/>
                </a:solidFill>
                <a:latin typeface="Calibri"/>
                <a:cs typeface="Calibri"/>
              </a:rPr>
              <a:t> </a:t>
            </a:r>
            <a:r>
              <a:rPr sz="750" spc="-3" dirty="0">
                <a:solidFill>
                  <a:srgbClr val="375F92"/>
                </a:solidFill>
                <a:latin typeface="Calibri"/>
                <a:cs typeface="Calibri"/>
              </a:rPr>
              <a:t>program</a:t>
            </a:r>
            <a:endParaRPr sz="750">
              <a:latin typeface="Calibri"/>
              <a:cs typeface="Calibri"/>
            </a:endParaRPr>
          </a:p>
          <a:p>
            <a:pPr marL="8659">
              <a:spcBef>
                <a:spcPts val="95"/>
              </a:spcBef>
            </a:pPr>
            <a:r>
              <a:rPr sz="750" dirty="0">
                <a:solidFill>
                  <a:srgbClr val="375F92"/>
                </a:solidFill>
                <a:latin typeface="Calibri"/>
                <a:cs typeface="Calibri"/>
              </a:rPr>
              <a:t>as </a:t>
            </a:r>
            <a:r>
              <a:rPr sz="750" spc="-3" dirty="0">
                <a:solidFill>
                  <a:srgbClr val="375F92"/>
                </a:solidFill>
                <a:latin typeface="Calibri"/>
                <a:cs typeface="Calibri"/>
              </a:rPr>
              <a:t>students may be searched </a:t>
            </a:r>
            <a:r>
              <a:rPr sz="750" dirty="0">
                <a:solidFill>
                  <a:srgbClr val="375F92"/>
                </a:solidFill>
                <a:latin typeface="Calibri"/>
                <a:cs typeface="Calibri"/>
              </a:rPr>
              <a:t>within </a:t>
            </a:r>
            <a:r>
              <a:rPr sz="750" spc="-3" dirty="0">
                <a:solidFill>
                  <a:srgbClr val="375F92"/>
                </a:solidFill>
                <a:latin typeface="Calibri"/>
                <a:cs typeface="Calibri"/>
              </a:rPr>
              <a:t>the </a:t>
            </a:r>
            <a:r>
              <a:rPr sz="750" dirty="0">
                <a:solidFill>
                  <a:srgbClr val="375F92"/>
                </a:solidFill>
                <a:latin typeface="Calibri"/>
                <a:cs typeface="Calibri"/>
              </a:rPr>
              <a:t>MYB </a:t>
            </a:r>
            <a:r>
              <a:rPr sz="750" spc="-3" dirty="0">
                <a:solidFill>
                  <a:srgbClr val="375F92"/>
                </a:solidFill>
                <a:latin typeface="Calibri"/>
                <a:cs typeface="Calibri"/>
              </a:rPr>
              <a:t>system. </a:t>
            </a:r>
            <a:r>
              <a:rPr sz="750" dirty="0">
                <a:solidFill>
                  <a:srgbClr val="375F92"/>
                </a:solidFill>
                <a:latin typeface="Calibri"/>
                <a:cs typeface="Calibri"/>
              </a:rPr>
              <a:t>(For </a:t>
            </a:r>
            <a:r>
              <a:rPr sz="750" spc="-3" dirty="0">
                <a:solidFill>
                  <a:srgbClr val="375F92"/>
                </a:solidFill>
                <a:latin typeface="Calibri"/>
                <a:cs typeface="Calibri"/>
              </a:rPr>
              <a:t>example, Job Corps staff </a:t>
            </a:r>
            <a:r>
              <a:rPr sz="750" dirty="0">
                <a:solidFill>
                  <a:srgbClr val="375F92"/>
                </a:solidFill>
                <a:latin typeface="Calibri"/>
                <a:cs typeface="Calibri"/>
              </a:rPr>
              <a:t>or </a:t>
            </a:r>
            <a:r>
              <a:rPr sz="750" spc="-3" dirty="0">
                <a:solidFill>
                  <a:srgbClr val="375F92"/>
                </a:solidFill>
                <a:latin typeface="Calibri"/>
                <a:cs typeface="Calibri"/>
              </a:rPr>
              <a:t>other</a:t>
            </a:r>
            <a:r>
              <a:rPr sz="750" spc="31" dirty="0">
                <a:solidFill>
                  <a:srgbClr val="375F92"/>
                </a:solidFill>
                <a:latin typeface="Calibri"/>
                <a:cs typeface="Calibri"/>
              </a:rPr>
              <a:t> </a:t>
            </a:r>
            <a:r>
              <a:rPr sz="750" dirty="0">
                <a:solidFill>
                  <a:srgbClr val="375F92"/>
                </a:solidFill>
                <a:latin typeface="Calibri"/>
                <a:cs typeface="Calibri"/>
              </a:rPr>
              <a:t>non-</a:t>
            </a:r>
            <a:endParaRPr sz="750">
              <a:latin typeface="Calibri"/>
              <a:cs typeface="Calibri"/>
            </a:endParaRPr>
          </a:p>
          <a:p>
            <a:pPr marL="8659">
              <a:spcBef>
                <a:spcPts val="153"/>
              </a:spcBef>
            </a:pPr>
            <a:r>
              <a:rPr sz="750" spc="-3" dirty="0">
                <a:solidFill>
                  <a:srgbClr val="375F92"/>
                </a:solidFill>
                <a:latin typeface="Calibri"/>
                <a:cs typeface="Calibri"/>
              </a:rPr>
              <a:t>students </a:t>
            </a:r>
            <a:r>
              <a:rPr sz="750" dirty="0">
                <a:solidFill>
                  <a:srgbClr val="375F92"/>
                </a:solidFill>
                <a:latin typeface="Calibri"/>
                <a:cs typeface="Calibri"/>
              </a:rPr>
              <a:t>may </a:t>
            </a:r>
            <a:r>
              <a:rPr sz="750" spc="-3" dirty="0">
                <a:solidFill>
                  <a:srgbClr val="375F92"/>
                </a:solidFill>
                <a:latin typeface="Calibri"/>
                <a:cs typeface="Calibri"/>
              </a:rPr>
              <a:t>receive </a:t>
            </a:r>
            <a:r>
              <a:rPr sz="750" dirty="0">
                <a:solidFill>
                  <a:srgbClr val="375F92"/>
                </a:solidFill>
                <a:latin typeface="Calibri"/>
                <a:cs typeface="Calibri"/>
              </a:rPr>
              <a:t>a </a:t>
            </a:r>
            <a:r>
              <a:rPr sz="750" spc="-3" dirty="0">
                <a:solidFill>
                  <a:srgbClr val="375F92"/>
                </a:solidFill>
                <a:latin typeface="Calibri"/>
                <a:cs typeface="Calibri"/>
              </a:rPr>
              <a:t>criminal background check through </a:t>
            </a:r>
            <a:r>
              <a:rPr sz="750" dirty="0">
                <a:solidFill>
                  <a:srgbClr val="375F92"/>
                </a:solidFill>
                <a:latin typeface="Calibri"/>
                <a:cs typeface="Calibri"/>
              </a:rPr>
              <a:t>this </a:t>
            </a:r>
            <a:r>
              <a:rPr sz="750" spc="-3" dirty="0">
                <a:solidFill>
                  <a:srgbClr val="375F92"/>
                </a:solidFill>
                <a:latin typeface="Calibri"/>
                <a:cs typeface="Calibri"/>
              </a:rPr>
              <a:t>dedicated </a:t>
            </a:r>
            <a:r>
              <a:rPr sz="750" dirty="0">
                <a:solidFill>
                  <a:srgbClr val="375F92"/>
                </a:solidFill>
                <a:latin typeface="Calibri"/>
                <a:cs typeface="Calibri"/>
              </a:rPr>
              <a:t>MYB</a:t>
            </a:r>
            <a:r>
              <a:rPr sz="750" spc="3" dirty="0">
                <a:solidFill>
                  <a:srgbClr val="375F92"/>
                </a:solidFill>
                <a:latin typeface="Calibri"/>
                <a:cs typeface="Calibri"/>
              </a:rPr>
              <a:t> </a:t>
            </a:r>
            <a:r>
              <a:rPr sz="750" spc="-3" dirty="0">
                <a:solidFill>
                  <a:srgbClr val="375F92"/>
                </a:solidFill>
                <a:latin typeface="Calibri"/>
                <a:cs typeface="Calibri"/>
              </a:rPr>
              <a:t>system.)</a:t>
            </a:r>
            <a:endParaRPr sz="750">
              <a:latin typeface="Calibri"/>
              <a:cs typeface="Calibri"/>
            </a:endParaRPr>
          </a:p>
        </p:txBody>
      </p:sp>
      <p:sp>
        <p:nvSpPr>
          <p:cNvPr id="6" name="object 6"/>
          <p:cNvSpPr txBox="1"/>
          <p:nvPr/>
        </p:nvSpPr>
        <p:spPr>
          <a:xfrm>
            <a:off x="2537321" y="2957755"/>
            <a:ext cx="4047692" cy="3056781"/>
          </a:xfrm>
          <a:prstGeom prst="rect">
            <a:avLst/>
          </a:prstGeom>
        </p:spPr>
        <p:txBody>
          <a:bodyPr vert="horz" wrap="square" lIns="0" tIns="7793" rIns="0" bIns="0" rtlCol="0">
            <a:spAutoFit/>
          </a:bodyPr>
          <a:lstStyle/>
          <a:p>
            <a:pPr marL="8659" marR="35934">
              <a:lnSpc>
                <a:spcPct val="117000"/>
              </a:lnSpc>
              <a:spcBef>
                <a:spcPts val="61"/>
              </a:spcBef>
              <a:buFont typeface="Calibri"/>
              <a:buAutoNum type="arabicPeriod" startAt="13"/>
              <a:tabLst>
                <a:tab pos="173177" algn="l"/>
              </a:tabLst>
            </a:pPr>
            <a:r>
              <a:rPr sz="750" b="1" spc="-3" dirty="0">
                <a:solidFill>
                  <a:srgbClr val="375F92"/>
                </a:solidFill>
                <a:latin typeface="Calibri"/>
                <a:cs typeface="Calibri"/>
              </a:rPr>
              <a:t>THIS APPLICANT’S PROCESSING </a:t>
            </a:r>
            <a:r>
              <a:rPr sz="750" b="1" dirty="0">
                <a:solidFill>
                  <a:srgbClr val="375F92"/>
                </a:solidFill>
                <a:latin typeface="Calibri"/>
                <a:cs typeface="Calibri"/>
              </a:rPr>
              <a:t>TIME HAS </a:t>
            </a:r>
            <a:r>
              <a:rPr sz="750" b="1" spc="-3" dirty="0">
                <a:solidFill>
                  <a:srgbClr val="375F92"/>
                </a:solidFill>
                <a:latin typeface="Calibri"/>
                <a:cs typeface="Calibri"/>
              </a:rPr>
              <a:t>TAKEN LONGER THAN </a:t>
            </a:r>
            <a:r>
              <a:rPr sz="750" b="1" u="sng" spc="-3" dirty="0">
                <a:solidFill>
                  <a:srgbClr val="375F92"/>
                </a:solidFill>
                <a:uFill>
                  <a:solidFill>
                    <a:srgbClr val="375F92"/>
                  </a:solidFill>
                </a:uFill>
                <a:latin typeface="Calibri"/>
                <a:cs typeface="Calibri"/>
              </a:rPr>
              <a:t>60**</a:t>
            </a:r>
            <a:r>
              <a:rPr sz="750" b="1" spc="-3" dirty="0">
                <a:solidFill>
                  <a:srgbClr val="375F92"/>
                </a:solidFill>
                <a:latin typeface="Calibri"/>
                <a:cs typeface="Calibri"/>
              </a:rPr>
              <a:t> DAYS </a:t>
            </a:r>
            <a:r>
              <a:rPr sz="750" b="1" dirty="0">
                <a:solidFill>
                  <a:srgbClr val="375F92"/>
                </a:solidFill>
                <a:latin typeface="Calibri"/>
                <a:cs typeface="Calibri"/>
              </a:rPr>
              <a:t>FROM THE </a:t>
            </a:r>
            <a:r>
              <a:rPr sz="750" b="1" spc="-3" dirty="0">
                <a:solidFill>
                  <a:srgbClr val="375F92"/>
                </a:solidFill>
                <a:latin typeface="Calibri"/>
                <a:cs typeface="Calibri"/>
              </a:rPr>
              <a:t>DATE </a:t>
            </a:r>
            <a:r>
              <a:rPr sz="750" b="1" dirty="0">
                <a:solidFill>
                  <a:srgbClr val="375F92"/>
                </a:solidFill>
                <a:latin typeface="Calibri"/>
                <a:cs typeface="Calibri"/>
              </a:rPr>
              <a:t>THE  </a:t>
            </a:r>
            <a:r>
              <a:rPr sz="750" b="1" spc="-3" dirty="0">
                <a:solidFill>
                  <a:srgbClr val="375F92"/>
                </a:solidFill>
                <a:latin typeface="Calibri"/>
                <a:cs typeface="Calibri"/>
              </a:rPr>
              <a:t>COMPLETED CRIMINAL BACKGROUND </a:t>
            </a:r>
            <a:r>
              <a:rPr sz="750" b="1" dirty="0">
                <a:solidFill>
                  <a:srgbClr val="375F92"/>
                </a:solidFill>
                <a:latin typeface="Calibri"/>
                <a:cs typeface="Calibri"/>
              </a:rPr>
              <a:t>CHECK </a:t>
            </a:r>
            <a:r>
              <a:rPr sz="750" b="1" spc="-3" dirty="0">
                <a:solidFill>
                  <a:srgbClr val="375F92"/>
                </a:solidFill>
                <a:latin typeface="Calibri"/>
                <a:cs typeface="Calibri"/>
              </a:rPr>
              <a:t>WAS PROVIDED </a:t>
            </a:r>
            <a:r>
              <a:rPr sz="750" b="1" dirty="0">
                <a:solidFill>
                  <a:srgbClr val="375F92"/>
                </a:solidFill>
                <a:latin typeface="Calibri"/>
                <a:cs typeface="Calibri"/>
              </a:rPr>
              <a:t>TO </a:t>
            </a:r>
            <a:r>
              <a:rPr sz="750" b="1" spc="-3" dirty="0">
                <a:solidFill>
                  <a:srgbClr val="375F92"/>
                </a:solidFill>
                <a:latin typeface="Calibri"/>
                <a:cs typeface="Calibri"/>
              </a:rPr>
              <a:t>THE </a:t>
            </a:r>
            <a:r>
              <a:rPr sz="750" b="1" dirty="0">
                <a:solidFill>
                  <a:srgbClr val="375F92"/>
                </a:solidFill>
                <a:latin typeface="Calibri"/>
                <a:cs typeface="Calibri"/>
              </a:rPr>
              <a:t>OA </a:t>
            </a:r>
            <a:r>
              <a:rPr sz="750" b="1" spc="-3" dirty="0">
                <a:solidFill>
                  <a:srgbClr val="375F92"/>
                </a:solidFill>
                <a:latin typeface="Calibri"/>
                <a:cs typeface="Calibri"/>
              </a:rPr>
              <a:t>BY MYB. </a:t>
            </a:r>
            <a:r>
              <a:rPr sz="750" b="1" dirty="0">
                <a:solidFill>
                  <a:srgbClr val="375F92"/>
                </a:solidFill>
                <a:latin typeface="Calibri"/>
                <a:cs typeface="Calibri"/>
              </a:rPr>
              <a:t>DO I </a:t>
            </a:r>
            <a:r>
              <a:rPr sz="750" b="1" spc="-3" dirty="0">
                <a:solidFill>
                  <a:srgbClr val="375F92"/>
                </a:solidFill>
                <a:latin typeface="Calibri"/>
                <a:cs typeface="Calibri"/>
              </a:rPr>
              <a:t>NEED </a:t>
            </a:r>
            <a:r>
              <a:rPr sz="750" b="1" dirty="0">
                <a:solidFill>
                  <a:srgbClr val="375F92"/>
                </a:solidFill>
                <a:latin typeface="Calibri"/>
                <a:cs typeface="Calibri"/>
              </a:rPr>
              <a:t>TO  REQUEST A RENEWED </a:t>
            </a:r>
            <a:r>
              <a:rPr sz="750" b="1" spc="-3" dirty="0">
                <a:solidFill>
                  <a:srgbClr val="375F92"/>
                </a:solidFill>
                <a:latin typeface="Calibri"/>
                <a:cs typeface="Calibri"/>
              </a:rPr>
              <a:t>MYB SEARCH? </a:t>
            </a:r>
            <a:r>
              <a:rPr sz="750" spc="-3" dirty="0">
                <a:solidFill>
                  <a:srgbClr val="375F92"/>
                </a:solidFill>
                <a:latin typeface="Calibri"/>
                <a:cs typeface="Calibri"/>
              </a:rPr>
              <a:t>Yes. </a:t>
            </a:r>
            <a:r>
              <a:rPr sz="750" dirty="0">
                <a:solidFill>
                  <a:srgbClr val="375F92"/>
                </a:solidFill>
                <a:latin typeface="Calibri"/>
                <a:cs typeface="Calibri"/>
              </a:rPr>
              <a:t>If </a:t>
            </a:r>
            <a:r>
              <a:rPr sz="750" spc="-3" dirty="0">
                <a:solidFill>
                  <a:srgbClr val="375F92"/>
                </a:solidFill>
                <a:latin typeface="Calibri"/>
                <a:cs typeface="Calibri"/>
              </a:rPr>
              <a:t>60 calendar days has elapsed since </a:t>
            </a:r>
            <a:r>
              <a:rPr sz="750" dirty="0">
                <a:solidFill>
                  <a:srgbClr val="375F92"/>
                </a:solidFill>
                <a:latin typeface="Calibri"/>
                <a:cs typeface="Calibri"/>
              </a:rPr>
              <a:t>the </a:t>
            </a:r>
            <a:r>
              <a:rPr sz="750" spc="-3" dirty="0">
                <a:solidFill>
                  <a:srgbClr val="375F92"/>
                </a:solidFill>
                <a:latin typeface="Calibri"/>
                <a:cs typeface="Calibri"/>
              </a:rPr>
              <a:t>date </a:t>
            </a:r>
            <a:r>
              <a:rPr sz="750" dirty="0">
                <a:solidFill>
                  <a:srgbClr val="375F92"/>
                </a:solidFill>
                <a:latin typeface="Calibri"/>
                <a:cs typeface="Calibri"/>
              </a:rPr>
              <a:t>of the initial  background </a:t>
            </a:r>
            <a:r>
              <a:rPr sz="750" spc="-3" dirty="0">
                <a:solidFill>
                  <a:srgbClr val="375F92"/>
                </a:solidFill>
                <a:latin typeface="Calibri"/>
                <a:cs typeface="Calibri"/>
              </a:rPr>
              <a:t>check </a:t>
            </a:r>
            <a:r>
              <a:rPr sz="750" dirty="0">
                <a:solidFill>
                  <a:srgbClr val="375F92"/>
                </a:solidFill>
                <a:latin typeface="Calibri"/>
                <a:cs typeface="Calibri"/>
              </a:rPr>
              <a:t>and </a:t>
            </a:r>
            <a:r>
              <a:rPr sz="750" spc="-3" dirty="0">
                <a:solidFill>
                  <a:srgbClr val="375F92"/>
                </a:solidFill>
                <a:latin typeface="Calibri"/>
                <a:cs typeface="Calibri"/>
              </a:rPr>
              <a:t>the </a:t>
            </a:r>
            <a:r>
              <a:rPr sz="750" dirty="0">
                <a:solidFill>
                  <a:srgbClr val="375F92"/>
                </a:solidFill>
                <a:latin typeface="Calibri"/>
                <a:cs typeface="Calibri"/>
              </a:rPr>
              <a:t>application is </a:t>
            </a:r>
            <a:r>
              <a:rPr sz="750" spc="-3" dirty="0">
                <a:solidFill>
                  <a:srgbClr val="375F92"/>
                </a:solidFill>
                <a:latin typeface="Calibri"/>
                <a:cs typeface="Calibri"/>
              </a:rPr>
              <a:t>still </a:t>
            </a:r>
            <a:r>
              <a:rPr sz="750" dirty="0">
                <a:solidFill>
                  <a:srgbClr val="375F92"/>
                </a:solidFill>
                <a:latin typeface="Calibri"/>
                <a:cs typeface="Calibri"/>
              </a:rPr>
              <a:t>in </a:t>
            </a:r>
            <a:r>
              <a:rPr sz="750" spc="-3" dirty="0">
                <a:solidFill>
                  <a:srgbClr val="375F92"/>
                </a:solidFill>
                <a:latin typeface="Calibri"/>
                <a:cs typeface="Calibri"/>
              </a:rPr>
              <a:t>progress, </a:t>
            </a:r>
            <a:r>
              <a:rPr sz="750" dirty="0">
                <a:solidFill>
                  <a:srgbClr val="375F92"/>
                </a:solidFill>
                <a:latin typeface="Calibri"/>
                <a:cs typeface="Calibri"/>
              </a:rPr>
              <a:t>another MYB </a:t>
            </a:r>
            <a:r>
              <a:rPr sz="750" spc="-3" dirty="0">
                <a:solidFill>
                  <a:srgbClr val="375F92"/>
                </a:solidFill>
                <a:latin typeface="Calibri"/>
                <a:cs typeface="Calibri"/>
              </a:rPr>
              <a:t>background </a:t>
            </a:r>
            <a:r>
              <a:rPr sz="750" dirty="0">
                <a:solidFill>
                  <a:srgbClr val="375F92"/>
                </a:solidFill>
                <a:latin typeface="Calibri"/>
                <a:cs typeface="Calibri"/>
              </a:rPr>
              <a:t>check </a:t>
            </a:r>
            <a:r>
              <a:rPr sz="750" spc="-3" dirty="0">
                <a:solidFill>
                  <a:srgbClr val="375F92"/>
                </a:solidFill>
                <a:latin typeface="Calibri"/>
                <a:cs typeface="Calibri"/>
              </a:rPr>
              <a:t>must be  </a:t>
            </a:r>
            <a:r>
              <a:rPr sz="750" dirty="0">
                <a:solidFill>
                  <a:srgbClr val="375F92"/>
                </a:solidFill>
                <a:latin typeface="Calibri"/>
                <a:cs typeface="Calibri"/>
              </a:rPr>
              <a:t>requested. If the </a:t>
            </a:r>
            <a:r>
              <a:rPr sz="750" spc="-3" dirty="0">
                <a:solidFill>
                  <a:srgbClr val="375F92"/>
                </a:solidFill>
                <a:latin typeface="Calibri"/>
                <a:cs typeface="Calibri"/>
              </a:rPr>
              <a:t>application file has already been submitted to </a:t>
            </a:r>
            <a:r>
              <a:rPr sz="750" dirty="0">
                <a:solidFill>
                  <a:srgbClr val="375F92"/>
                </a:solidFill>
                <a:latin typeface="Calibri"/>
                <a:cs typeface="Calibri"/>
              </a:rPr>
              <a:t>the </a:t>
            </a:r>
            <a:r>
              <a:rPr sz="750" spc="-3" dirty="0">
                <a:solidFill>
                  <a:srgbClr val="375F92"/>
                </a:solidFill>
                <a:latin typeface="Calibri"/>
                <a:cs typeface="Calibri"/>
              </a:rPr>
              <a:t>receiving </a:t>
            </a:r>
            <a:r>
              <a:rPr sz="750" spc="-7" dirty="0">
                <a:solidFill>
                  <a:srgbClr val="375F92"/>
                </a:solidFill>
                <a:latin typeface="Calibri"/>
                <a:cs typeface="Calibri"/>
              </a:rPr>
              <a:t>Job </a:t>
            </a:r>
            <a:r>
              <a:rPr sz="750" dirty="0">
                <a:solidFill>
                  <a:srgbClr val="375F92"/>
                </a:solidFill>
                <a:latin typeface="Calibri"/>
                <a:cs typeface="Calibri"/>
              </a:rPr>
              <a:t>Corps center, and the  </a:t>
            </a:r>
            <a:r>
              <a:rPr sz="750" spc="-3" dirty="0">
                <a:solidFill>
                  <a:srgbClr val="375F92"/>
                </a:solidFill>
                <a:latin typeface="Calibri"/>
                <a:cs typeface="Calibri"/>
              </a:rPr>
              <a:t>student has not arrived within </a:t>
            </a:r>
            <a:r>
              <a:rPr sz="750" dirty="0">
                <a:solidFill>
                  <a:srgbClr val="375F92"/>
                </a:solidFill>
                <a:latin typeface="Calibri"/>
                <a:cs typeface="Calibri"/>
              </a:rPr>
              <a:t>60 </a:t>
            </a:r>
            <a:r>
              <a:rPr sz="750" spc="-3" dirty="0">
                <a:solidFill>
                  <a:srgbClr val="375F92"/>
                </a:solidFill>
                <a:latin typeface="Calibri"/>
                <a:cs typeface="Calibri"/>
              </a:rPr>
              <a:t>days, </a:t>
            </a:r>
            <a:r>
              <a:rPr sz="750" dirty="0">
                <a:solidFill>
                  <a:srgbClr val="375F92"/>
                </a:solidFill>
                <a:latin typeface="Calibri"/>
                <a:cs typeface="Calibri"/>
              </a:rPr>
              <a:t>the </a:t>
            </a:r>
            <a:r>
              <a:rPr sz="750" spc="-3" dirty="0">
                <a:solidFill>
                  <a:srgbClr val="375F92"/>
                </a:solidFill>
                <a:latin typeface="Calibri"/>
                <a:cs typeface="Calibri"/>
              </a:rPr>
              <a:t>OA/Requestor must initiate </a:t>
            </a:r>
            <a:r>
              <a:rPr sz="750" dirty="0">
                <a:solidFill>
                  <a:srgbClr val="375F92"/>
                </a:solidFill>
                <a:latin typeface="Calibri"/>
                <a:cs typeface="Calibri"/>
              </a:rPr>
              <a:t>a </a:t>
            </a:r>
            <a:r>
              <a:rPr sz="750" spc="-3" dirty="0">
                <a:solidFill>
                  <a:srgbClr val="375F92"/>
                </a:solidFill>
                <a:latin typeface="Calibri"/>
                <a:cs typeface="Calibri"/>
              </a:rPr>
              <a:t>renewed </a:t>
            </a:r>
            <a:r>
              <a:rPr sz="750" dirty="0">
                <a:solidFill>
                  <a:srgbClr val="375F92"/>
                </a:solidFill>
                <a:latin typeface="Calibri"/>
                <a:cs typeface="Calibri"/>
              </a:rPr>
              <a:t>background </a:t>
            </a:r>
            <a:r>
              <a:rPr sz="750" spc="-3" dirty="0">
                <a:solidFill>
                  <a:srgbClr val="375F92"/>
                </a:solidFill>
                <a:latin typeface="Calibri"/>
                <a:cs typeface="Calibri"/>
              </a:rPr>
              <a:t>check  </a:t>
            </a:r>
            <a:r>
              <a:rPr sz="750" dirty="0">
                <a:solidFill>
                  <a:srgbClr val="375F92"/>
                </a:solidFill>
                <a:latin typeface="Calibri"/>
                <a:cs typeface="Calibri"/>
              </a:rPr>
              <a:t>with </a:t>
            </a:r>
            <a:r>
              <a:rPr sz="750" spc="-3" dirty="0">
                <a:solidFill>
                  <a:srgbClr val="375F92"/>
                </a:solidFill>
                <a:latin typeface="Calibri"/>
                <a:cs typeface="Calibri"/>
              </a:rPr>
              <a:t>MYB. </a:t>
            </a:r>
            <a:r>
              <a:rPr sz="750" dirty="0">
                <a:solidFill>
                  <a:srgbClr val="C00000"/>
                </a:solidFill>
                <a:latin typeface="Calibri"/>
                <a:cs typeface="Calibri"/>
              </a:rPr>
              <a:t>Requests </a:t>
            </a:r>
            <a:r>
              <a:rPr sz="750" spc="-3" dirty="0">
                <a:solidFill>
                  <a:srgbClr val="C00000"/>
                </a:solidFill>
                <a:latin typeface="Calibri"/>
                <a:cs typeface="Calibri"/>
              </a:rPr>
              <a:t>for renewed searches </a:t>
            </a:r>
            <a:r>
              <a:rPr sz="750" dirty="0">
                <a:solidFill>
                  <a:srgbClr val="C00000"/>
                </a:solidFill>
                <a:latin typeface="Calibri"/>
                <a:cs typeface="Calibri"/>
              </a:rPr>
              <a:t>may </a:t>
            </a:r>
            <a:r>
              <a:rPr sz="750" spc="-7" dirty="0">
                <a:solidFill>
                  <a:srgbClr val="C00000"/>
                </a:solidFill>
                <a:latin typeface="Calibri"/>
                <a:cs typeface="Calibri"/>
              </a:rPr>
              <a:t>be </a:t>
            </a:r>
            <a:r>
              <a:rPr sz="750" spc="-3" dirty="0">
                <a:solidFill>
                  <a:srgbClr val="C00000"/>
                </a:solidFill>
                <a:latin typeface="Calibri"/>
                <a:cs typeface="Calibri"/>
              </a:rPr>
              <a:t>sent directly to MYB, who will share instructions </a:t>
            </a:r>
            <a:r>
              <a:rPr sz="750" dirty="0">
                <a:solidFill>
                  <a:srgbClr val="C00000"/>
                </a:solidFill>
                <a:latin typeface="Calibri"/>
                <a:cs typeface="Calibri"/>
              </a:rPr>
              <a:t>for  the </a:t>
            </a:r>
            <a:r>
              <a:rPr sz="750" spc="-3" dirty="0">
                <a:solidFill>
                  <a:srgbClr val="C00000"/>
                </a:solidFill>
                <a:latin typeface="Calibri"/>
                <a:cs typeface="Calibri"/>
              </a:rPr>
              <a:t>DOL approval process, </a:t>
            </a:r>
            <a:r>
              <a:rPr sz="750" dirty="0">
                <a:solidFill>
                  <a:srgbClr val="C00000"/>
                </a:solidFill>
                <a:latin typeface="Calibri"/>
                <a:cs typeface="Calibri"/>
              </a:rPr>
              <a:t>or </a:t>
            </a:r>
            <a:r>
              <a:rPr sz="750" spc="-3" dirty="0">
                <a:solidFill>
                  <a:srgbClr val="C00000"/>
                </a:solidFill>
                <a:latin typeface="Calibri"/>
                <a:cs typeface="Calibri"/>
              </a:rPr>
              <a:t>they may be sent directly to the </a:t>
            </a:r>
            <a:r>
              <a:rPr sz="750" dirty="0">
                <a:solidFill>
                  <a:srgbClr val="C00000"/>
                </a:solidFill>
                <a:latin typeface="Calibri"/>
                <a:cs typeface="Calibri"/>
              </a:rPr>
              <a:t>Job </a:t>
            </a:r>
            <a:r>
              <a:rPr sz="750" spc="-3" dirty="0">
                <a:solidFill>
                  <a:srgbClr val="C00000"/>
                </a:solidFill>
                <a:latin typeface="Calibri"/>
                <a:cs typeface="Calibri"/>
              </a:rPr>
              <a:t>Corps National Office </a:t>
            </a:r>
            <a:r>
              <a:rPr sz="750" spc="-7" dirty="0">
                <a:solidFill>
                  <a:srgbClr val="C00000"/>
                </a:solidFill>
                <a:latin typeface="Calibri"/>
                <a:cs typeface="Calibri"/>
              </a:rPr>
              <a:t>by </a:t>
            </a:r>
            <a:r>
              <a:rPr sz="750" spc="-3" dirty="0">
                <a:solidFill>
                  <a:srgbClr val="C00000"/>
                </a:solidFill>
                <a:latin typeface="Calibri"/>
                <a:cs typeface="Calibri"/>
              </a:rPr>
              <a:t>email (OJC-  PSS@dol.gov</a:t>
            </a:r>
            <a:r>
              <a:rPr sz="750" spc="-3" dirty="0">
                <a:solidFill>
                  <a:srgbClr val="375F92"/>
                </a:solidFill>
                <a:latin typeface="Calibri"/>
                <a:cs typeface="Calibri"/>
              </a:rPr>
              <a:t>). </a:t>
            </a:r>
            <a:r>
              <a:rPr sz="750" dirty="0">
                <a:solidFill>
                  <a:srgbClr val="C00000"/>
                </a:solidFill>
                <a:latin typeface="Calibri"/>
                <a:cs typeface="Calibri"/>
              </a:rPr>
              <a:t>You </a:t>
            </a:r>
            <a:r>
              <a:rPr sz="750" spc="-3" dirty="0">
                <a:solidFill>
                  <a:srgbClr val="C00000"/>
                </a:solidFill>
                <a:latin typeface="Calibri"/>
                <a:cs typeface="Calibri"/>
              </a:rPr>
              <a:t>must include </a:t>
            </a:r>
            <a:r>
              <a:rPr sz="750" dirty="0">
                <a:solidFill>
                  <a:srgbClr val="C00000"/>
                </a:solidFill>
                <a:latin typeface="Calibri"/>
                <a:cs typeface="Calibri"/>
              </a:rPr>
              <a:t>in </a:t>
            </a:r>
            <a:r>
              <a:rPr sz="750" spc="-3" dirty="0">
                <a:solidFill>
                  <a:srgbClr val="C00000"/>
                </a:solidFill>
                <a:latin typeface="Calibri"/>
                <a:cs typeface="Calibri"/>
              </a:rPr>
              <a:t>your request: </a:t>
            </a:r>
            <a:r>
              <a:rPr sz="750" spc="-7" dirty="0">
                <a:solidFill>
                  <a:srgbClr val="C00000"/>
                </a:solidFill>
                <a:latin typeface="Calibri"/>
                <a:cs typeface="Calibri"/>
              </a:rPr>
              <a:t>Type </a:t>
            </a:r>
            <a:r>
              <a:rPr sz="750" dirty="0">
                <a:solidFill>
                  <a:srgbClr val="C00000"/>
                </a:solidFill>
                <a:latin typeface="Calibri"/>
                <a:cs typeface="Calibri"/>
              </a:rPr>
              <a:t>of </a:t>
            </a:r>
            <a:r>
              <a:rPr sz="750" spc="-3" dirty="0">
                <a:solidFill>
                  <a:srgbClr val="C00000"/>
                </a:solidFill>
                <a:latin typeface="Calibri"/>
                <a:cs typeface="Calibri"/>
              </a:rPr>
              <a:t>request (Renewed Search), Date </a:t>
            </a:r>
            <a:r>
              <a:rPr sz="750" dirty="0">
                <a:solidFill>
                  <a:srgbClr val="C00000"/>
                </a:solidFill>
                <a:latin typeface="Calibri"/>
                <a:cs typeface="Calibri"/>
              </a:rPr>
              <a:t>of </a:t>
            </a:r>
            <a:r>
              <a:rPr sz="750" spc="-3" dirty="0">
                <a:solidFill>
                  <a:srgbClr val="C00000"/>
                </a:solidFill>
                <a:latin typeface="Calibri"/>
                <a:cs typeface="Calibri"/>
              </a:rPr>
              <a:t>First MYB  </a:t>
            </a:r>
            <a:r>
              <a:rPr sz="750" dirty="0">
                <a:solidFill>
                  <a:srgbClr val="C00000"/>
                </a:solidFill>
                <a:latin typeface="Calibri"/>
                <a:cs typeface="Calibri"/>
              </a:rPr>
              <a:t>report (the </a:t>
            </a:r>
            <a:r>
              <a:rPr sz="750" spc="-3" dirty="0">
                <a:solidFill>
                  <a:srgbClr val="C00000"/>
                </a:solidFill>
                <a:latin typeface="Calibri"/>
                <a:cs typeface="Calibri"/>
              </a:rPr>
              <a:t>date </a:t>
            </a:r>
            <a:r>
              <a:rPr sz="750" dirty="0">
                <a:solidFill>
                  <a:srgbClr val="C00000"/>
                </a:solidFill>
                <a:latin typeface="Calibri"/>
                <a:cs typeface="Calibri"/>
              </a:rPr>
              <a:t>that </a:t>
            </a:r>
            <a:r>
              <a:rPr sz="750" spc="-3" dirty="0">
                <a:solidFill>
                  <a:srgbClr val="C00000"/>
                </a:solidFill>
                <a:latin typeface="Calibri"/>
                <a:cs typeface="Calibri"/>
              </a:rPr>
              <a:t>appears </a:t>
            </a:r>
            <a:r>
              <a:rPr sz="750" dirty="0">
                <a:solidFill>
                  <a:srgbClr val="C00000"/>
                </a:solidFill>
                <a:latin typeface="Calibri"/>
                <a:cs typeface="Calibri"/>
              </a:rPr>
              <a:t>on the report </a:t>
            </a:r>
            <a:r>
              <a:rPr sz="750" spc="-3" dirty="0">
                <a:solidFill>
                  <a:srgbClr val="C00000"/>
                </a:solidFill>
                <a:latin typeface="Calibri"/>
                <a:cs typeface="Calibri"/>
              </a:rPr>
              <a:t>itself), detailed </a:t>
            </a:r>
            <a:r>
              <a:rPr sz="750" dirty="0">
                <a:solidFill>
                  <a:srgbClr val="C00000"/>
                </a:solidFill>
                <a:latin typeface="Calibri"/>
                <a:cs typeface="Calibri"/>
              </a:rPr>
              <a:t>reason </a:t>
            </a:r>
            <a:r>
              <a:rPr sz="750" spc="-3" dirty="0">
                <a:solidFill>
                  <a:srgbClr val="C00000"/>
                </a:solidFill>
                <a:latin typeface="Calibri"/>
                <a:cs typeface="Calibri"/>
              </a:rPr>
              <a:t>for </a:t>
            </a:r>
            <a:r>
              <a:rPr sz="750" dirty="0">
                <a:solidFill>
                  <a:srgbClr val="C00000"/>
                </a:solidFill>
                <a:latin typeface="Calibri"/>
                <a:cs typeface="Calibri"/>
              </a:rPr>
              <a:t>the </a:t>
            </a:r>
            <a:r>
              <a:rPr sz="750" spc="-3" dirty="0">
                <a:solidFill>
                  <a:srgbClr val="C00000"/>
                </a:solidFill>
                <a:latin typeface="Calibri"/>
                <a:cs typeface="Calibri"/>
              </a:rPr>
              <a:t>delay, name </a:t>
            </a:r>
            <a:r>
              <a:rPr sz="750" dirty="0">
                <a:solidFill>
                  <a:srgbClr val="C00000"/>
                </a:solidFill>
                <a:latin typeface="Calibri"/>
                <a:cs typeface="Calibri"/>
              </a:rPr>
              <a:t>and</a:t>
            </a:r>
            <a:r>
              <a:rPr sz="750" spc="-7" dirty="0">
                <a:solidFill>
                  <a:srgbClr val="C00000"/>
                </a:solidFill>
                <a:latin typeface="Calibri"/>
                <a:cs typeface="Calibri"/>
              </a:rPr>
              <a:t> </a:t>
            </a:r>
            <a:r>
              <a:rPr sz="750" dirty="0">
                <a:solidFill>
                  <a:srgbClr val="C00000"/>
                </a:solidFill>
                <a:latin typeface="Calibri"/>
                <a:cs typeface="Calibri"/>
              </a:rPr>
              <a:t>contact</a:t>
            </a:r>
            <a:endParaRPr sz="750">
              <a:latin typeface="Calibri"/>
              <a:cs typeface="Calibri"/>
            </a:endParaRPr>
          </a:p>
          <a:p>
            <a:pPr marL="8659" marR="28574">
              <a:lnSpc>
                <a:spcPct val="116399"/>
              </a:lnSpc>
              <a:spcBef>
                <a:spcPts val="7"/>
              </a:spcBef>
            </a:pPr>
            <a:r>
              <a:rPr sz="750" spc="-3" dirty="0">
                <a:solidFill>
                  <a:srgbClr val="C00000"/>
                </a:solidFill>
                <a:latin typeface="Calibri"/>
                <a:cs typeface="Calibri"/>
              </a:rPr>
              <a:t>information </a:t>
            </a:r>
            <a:r>
              <a:rPr sz="750" dirty="0">
                <a:solidFill>
                  <a:srgbClr val="C00000"/>
                </a:solidFill>
                <a:latin typeface="Calibri"/>
                <a:cs typeface="Calibri"/>
              </a:rPr>
              <a:t>of </a:t>
            </a:r>
            <a:r>
              <a:rPr sz="750" spc="-3" dirty="0">
                <a:solidFill>
                  <a:srgbClr val="C00000"/>
                </a:solidFill>
                <a:latin typeface="Calibri"/>
                <a:cs typeface="Calibri"/>
              </a:rPr>
              <a:t>requestor, name </a:t>
            </a:r>
            <a:r>
              <a:rPr sz="750" dirty="0">
                <a:solidFill>
                  <a:srgbClr val="C00000"/>
                </a:solidFill>
                <a:latin typeface="Calibri"/>
                <a:cs typeface="Calibri"/>
              </a:rPr>
              <a:t>and </a:t>
            </a:r>
            <a:r>
              <a:rPr sz="750" spc="-3" dirty="0">
                <a:solidFill>
                  <a:srgbClr val="C00000"/>
                </a:solidFill>
                <a:latin typeface="Calibri"/>
                <a:cs typeface="Calibri"/>
              </a:rPr>
              <a:t>contact information </a:t>
            </a:r>
            <a:r>
              <a:rPr sz="750" dirty="0">
                <a:solidFill>
                  <a:srgbClr val="C00000"/>
                </a:solidFill>
                <a:latin typeface="Calibri"/>
                <a:cs typeface="Calibri"/>
              </a:rPr>
              <a:t>of the contract’s OA/Requestor Manager. </a:t>
            </a:r>
            <a:r>
              <a:rPr sz="750" spc="-3" dirty="0">
                <a:solidFill>
                  <a:srgbClr val="C00000"/>
                </a:solidFill>
                <a:latin typeface="Calibri"/>
                <a:cs typeface="Calibri"/>
              </a:rPr>
              <a:t>The  </a:t>
            </a:r>
            <a:r>
              <a:rPr sz="750" dirty="0">
                <a:solidFill>
                  <a:srgbClr val="C00000"/>
                </a:solidFill>
                <a:latin typeface="Calibri"/>
                <a:cs typeface="Calibri"/>
              </a:rPr>
              <a:t>Job Corps National </a:t>
            </a:r>
            <a:r>
              <a:rPr sz="750" spc="-3" dirty="0">
                <a:solidFill>
                  <a:srgbClr val="C00000"/>
                </a:solidFill>
                <a:latin typeface="Calibri"/>
                <a:cs typeface="Calibri"/>
              </a:rPr>
              <a:t>Office </a:t>
            </a:r>
            <a:r>
              <a:rPr sz="750" dirty="0">
                <a:solidFill>
                  <a:srgbClr val="C00000"/>
                </a:solidFill>
                <a:latin typeface="Calibri"/>
                <a:cs typeface="Calibri"/>
              </a:rPr>
              <a:t>will </a:t>
            </a:r>
            <a:r>
              <a:rPr sz="750" spc="-3" dirty="0">
                <a:solidFill>
                  <a:srgbClr val="C00000"/>
                </a:solidFill>
                <a:latin typeface="Calibri"/>
                <a:cs typeface="Calibri"/>
              </a:rPr>
              <a:t>review </a:t>
            </a:r>
            <a:r>
              <a:rPr sz="750" dirty="0">
                <a:solidFill>
                  <a:srgbClr val="C00000"/>
                </a:solidFill>
                <a:latin typeface="Calibri"/>
                <a:cs typeface="Calibri"/>
              </a:rPr>
              <a:t>that </a:t>
            </a:r>
            <a:r>
              <a:rPr sz="750" spc="-3" dirty="0">
                <a:solidFill>
                  <a:srgbClr val="C00000"/>
                </a:solidFill>
                <a:latin typeface="Calibri"/>
                <a:cs typeface="Calibri"/>
              </a:rPr>
              <a:t>information, </a:t>
            </a:r>
            <a:r>
              <a:rPr sz="750" dirty="0">
                <a:solidFill>
                  <a:srgbClr val="C00000"/>
                </a:solidFill>
                <a:latin typeface="Calibri"/>
                <a:cs typeface="Calibri"/>
              </a:rPr>
              <a:t>and </a:t>
            </a:r>
            <a:r>
              <a:rPr sz="750" spc="3" dirty="0">
                <a:solidFill>
                  <a:srgbClr val="C00000"/>
                </a:solidFill>
                <a:latin typeface="Calibri"/>
                <a:cs typeface="Calibri"/>
              </a:rPr>
              <a:t>you </a:t>
            </a:r>
            <a:r>
              <a:rPr sz="750" spc="-3" dirty="0">
                <a:solidFill>
                  <a:srgbClr val="C00000"/>
                </a:solidFill>
                <a:latin typeface="Calibri"/>
                <a:cs typeface="Calibri"/>
              </a:rPr>
              <a:t>may receive follow-up</a:t>
            </a:r>
            <a:r>
              <a:rPr sz="750" spc="-17" dirty="0">
                <a:solidFill>
                  <a:srgbClr val="C00000"/>
                </a:solidFill>
                <a:latin typeface="Calibri"/>
                <a:cs typeface="Calibri"/>
              </a:rPr>
              <a:t> </a:t>
            </a:r>
            <a:r>
              <a:rPr sz="750" spc="-3" dirty="0">
                <a:solidFill>
                  <a:srgbClr val="C00000"/>
                </a:solidFill>
                <a:latin typeface="Calibri"/>
                <a:cs typeface="Calibri"/>
              </a:rPr>
              <a:t>questions.</a:t>
            </a:r>
            <a:endParaRPr sz="750">
              <a:latin typeface="Calibri"/>
              <a:cs typeface="Calibri"/>
            </a:endParaRPr>
          </a:p>
          <a:p>
            <a:pPr marL="8659" marR="25977">
              <a:lnSpc>
                <a:spcPct val="117300"/>
              </a:lnSpc>
            </a:pPr>
            <a:r>
              <a:rPr sz="750" dirty="0">
                <a:solidFill>
                  <a:srgbClr val="C00000"/>
                </a:solidFill>
                <a:latin typeface="Calibri"/>
                <a:cs typeface="Calibri"/>
              </a:rPr>
              <a:t>Approvals </a:t>
            </a:r>
            <a:r>
              <a:rPr sz="750" spc="-3" dirty="0">
                <a:solidFill>
                  <a:srgbClr val="C00000"/>
                </a:solidFill>
                <a:latin typeface="Calibri"/>
                <a:cs typeface="Calibri"/>
              </a:rPr>
              <a:t>are sent by email from the </a:t>
            </a:r>
            <a:r>
              <a:rPr sz="750" dirty="0">
                <a:solidFill>
                  <a:srgbClr val="C00000"/>
                </a:solidFill>
                <a:latin typeface="Calibri"/>
                <a:cs typeface="Calibri"/>
              </a:rPr>
              <a:t>Job </a:t>
            </a:r>
            <a:r>
              <a:rPr sz="750" spc="-3" dirty="0">
                <a:solidFill>
                  <a:srgbClr val="C00000"/>
                </a:solidFill>
                <a:latin typeface="Calibri"/>
                <a:cs typeface="Calibri"/>
              </a:rPr>
              <a:t>Corps National Office </a:t>
            </a:r>
            <a:r>
              <a:rPr sz="750" dirty="0">
                <a:solidFill>
                  <a:srgbClr val="C00000"/>
                </a:solidFill>
                <a:latin typeface="Calibri"/>
                <a:cs typeface="Calibri"/>
              </a:rPr>
              <a:t>to </a:t>
            </a:r>
            <a:r>
              <a:rPr sz="750" spc="-3" dirty="0">
                <a:solidFill>
                  <a:srgbClr val="C00000"/>
                </a:solidFill>
                <a:latin typeface="Calibri"/>
                <a:cs typeface="Calibri"/>
              </a:rPr>
              <a:t>MYB, </a:t>
            </a:r>
            <a:r>
              <a:rPr sz="750" dirty="0">
                <a:solidFill>
                  <a:srgbClr val="C00000"/>
                </a:solidFill>
                <a:latin typeface="Calibri"/>
                <a:cs typeface="Calibri"/>
              </a:rPr>
              <a:t>and OAs/Requestors </a:t>
            </a:r>
            <a:r>
              <a:rPr sz="750" spc="-3" dirty="0">
                <a:solidFill>
                  <a:srgbClr val="C00000"/>
                </a:solidFill>
                <a:latin typeface="Calibri"/>
                <a:cs typeface="Calibri"/>
              </a:rPr>
              <a:t>are copied  </a:t>
            </a:r>
            <a:r>
              <a:rPr sz="750" dirty="0">
                <a:solidFill>
                  <a:srgbClr val="C00000"/>
                </a:solidFill>
                <a:latin typeface="Calibri"/>
                <a:cs typeface="Calibri"/>
              </a:rPr>
              <a:t>in those </a:t>
            </a:r>
            <a:r>
              <a:rPr sz="750" spc="-3" dirty="0">
                <a:solidFill>
                  <a:srgbClr val="C00000"/>
                </a:solidFill>
                <a:latin typeface="Calibri"/>
                <a:cs typeface="Calibri"/>
              </a:rPr>
              <a:t>approvals. Please </a:t>
            </a:r>
            <a:r>
              <a:rPr sz="750" dirty="0">
                <a:solidFill>
                  <a:srgbClr val="C00000"/>
                </a:solidFill>
                <a:latin typeface="Calibri"/>
                <a:cs typeface="Calibri"/>
              </a:rPr>
              <a:t>pay </a:t>
            </a:r>
            <a:r>
              <a:rPr sz="750" spc="-3" dirty="0">
                <a:solidFill>
                  <a:srgbClr val="C00000"/>
                </a:solidFill>
                <a:latin typeface="Calibri"/>
                <a:cs typeface="Calibri"/>
              </a:rPr>
              <a:t>attention to </a:t>
            </a:r>
            <a:r>
              <a:rPr sz="750" dirty="0">
                <a:solidFill>
                  <a:srgbClr val="C00000"/>
                </a:solidFill>
                <a:latin typeface="Calibri"/>
                <a:cs typeface="Calibri"/>
              </a:rPr>
              <a:t>any </a:t>
            </a:r>
            <a:r>
              <a:rPr sz="750" spc="-3" dirty="0">
                <a:solidFill>
                  <a:srgbClr val="C00000"/>
                </a:solidFill>
                <a:latin typeface="Calibri"/>
                <a:cs typeface="Calibri"/>
              </a:rPr>
              <a:t>special instructions.</a:t>
            </a:r>
            <a:endParaRPr sz="750">
              <a:latin typeface="Calibri"/>
              <a:cs typeface="Calibri"/>
            </a:endParaRPr>
          </a:p>
          <a:p>
            <a:pPr>
              <a:spcBef>
                <a:spcPts val="20"/>
              </a:spcBef>
            </a:pPr>
            <a:endParaRPr sz="545">
              <a:latin typeface="Calibri"/>
              <a:cs typeface="Calibri"/>
            </a:endParaRPr>
          </a:p>
          <a:p>
            <a:pPr marL="8659" marR="132481">
              <a:lnSpc>
                <a:spcPct val="116399"/>
              </a:lnSpc>
              <a:buFont typeface="Calibri"/>
              <a:buAutoNum type="arabicPeriod" startAt="14"/>
              <a:tabLst>
                <a:tab pos="173177" algn="l"/>
              </a:tabLst>
            </a:pPr>
            <a:r>
              <a:rPr sz="750" b="1" dirty="0">
                <a:solidFill>
                  <a:srgbClr val="375F92"/>
                </a:solidFill>
                <a:latin typeface="Calibri"/>
                <a:cs typeface="Calibri"/>
              </a:rPr>
              <a:t>I </a:t>
            </a:r>
            <a:r>
              <a:rPr sz="750" b="1" spc="-3" dirty="0">
                <a:solidFill>
                  <a:srgbClr val="375F92"/>
                </a:solidFill>
                <a:latin typeface="Calibri"/>
                <a:cs typeface="Calibri"/>
              </a:rPr>
              <a:t>CANNOT ACCESS THE REPORT THAT </a:t>
            </a:r>
            <a:r>
              <a:rPr sz="750" b="1" dirty="0">
                <a:solidFill>
                  <a:srgbClr val="375F92"/>
                </a:solidFill>
                <a:latin typeface="Calibri"/>
                <a:cs typeface="Calibri"/>
              </a:rPr>
              <a:t>MYB </a:t>
            </a:r>
            <a:r>
              <a:rPr sz="750" b="1" spc="-3" dirty="0">
                <a:solidFill>
                  <a:srgbClr val="375F92"/>
                </a:solidFill>
                <a:latin typeface="Calibri"/>
                <a:cs typeface="Calibri"/>
              </a:rPr>
              <a:t>PROVIDED </a:t>
            </a:r>
            <a:r>
              <a:rPr sz="750" b="1" dirty="0">
                <a:solidFill>
                  <a:srgbClr val="375F92"/>
                </a:solidFill>
                <a:latin typeface="Calibri"/>
                <a:cs typeface="Calibri"/>
              </a:rPr>
              <a:t>TO ME </a:t>
            </a:r>
            <a:r>
              <a:rPr sz="750" b="1" spc="-3" dirty="0">
                <a:solidFill>
                  <a:srgbClr val="375F92"/>
                </a:solidFill>
                <a:latin typeface="Calibri"/>
                <a:cs typeface="Calibri"/>
              </a:rPr>
              <a:t>OR </a:t>
            </a:r>
            <a:r>
              <a:rPr sz="750" b="1" dirty="0">
                <a:solidFill>
                  <a:srgbClr val="375F92"/>
                </a:solidFill>
                <a:latin typeface="Calibri"/>
                <a:cs typeface="Calibri"/>
              </a:rPr>
              <a:t>TO </a:t>
            </a:r>
            <a:r>
              <a:rPr sz="750" b="1" spc="-3" dirty="0">
                <a:solidFill>
                  <a:srgbClr val="375F92"/>
                </a:solidFill>
                <a:latin typeface="Calibri"/>
                <a:cs typeface="Calibri"/>
              </a:rPr>
              <a:t>ANOTHER OA. WHAT  SHOULD </a:t>
            </a:r>
            <a:r>
              <a:rPr sz="750" b="1" dirty="0">
                <a:solidFill>
                  <a:srgbClr val="375F92"/>
                </a:solidFill>
                <a:latin typeface="Calibri"/>
                <a:cs typeface="Calibri"/>
              </a:rPr>
              <a:t>I </a:t>
            </a:r>
            <a:r>
              <a:rPr sz="750" b="1" spc="-3" dirty="0">
                <a:solidFill>
                  <a:srgbClr val="375F92"/>
                </a:solidFill>
                <a:latin typeface="Calibri"/>
                <a:cs typeface="Calibri"/>
              </a:rPr>
              <a:t>DO?  </a:t>
            </a:r>
            <a:r>
              <a:rPr sz="750" spc="-3" dirty="0">
                <a:solidFill>
                  <a:srgbClr val="375F92"/>
                </a:solidFill>
                <a:latin typeface="Calibri"/>
                <a:cs typeface="Calibri"/>
              </a:rPr>
              <a:t>The process </a:t>
            </a:r>
            <a:r>
              <a:rPr sz="750" dirty="0">
                <a:solidFill>
                  <a:srgbClr val="375F92"/>
                </a:solidFill>
                <a:latin typeface="Calibri"/>
                <a:cs typeface="Calibri"/>
              </a:rPr>
              <a:t>is </a:t>
            </a:r>
            <a:r>
              <a:rPr sz="750" spc="-3" dirty="0">
                <a:solidFill>
                  <a:srgbClr val="375F92"/>
                </a:solidFill>
                <a:latin typeface="Calibri"/>
                <a:cs typeface="Calibri"/>
              </a:rPr>
              <a:t>very similar to the steps highlighted </a:t>
            </a:r>
            <a:r>
              <a:rPr sz="750" dirty="0">
                <a:solidFill>
                  <a:srgbClr val="375F92"/>
                </a:solidFill>
                <a:latin typeface="Calibri"/>
                <a:cs typeface="Calibri"/>
              </a:rPr>
              <a:t>in red </a:t>
            </a:r>
            <a:r>
              <a:rPr sz="750" spc="-3" dirty="0">
                <a:solidFill>
                  <a:srgbClr val="375F92"/>
                </a:solidFill>
                <a:latin typeface="Calibri"/>
                <a:cs typeface="Calibri"/>
              </a:rPr>
              <a:t>above.  </a:t>
            </a:r>
            <a:r>
              <a:rPr sz="750" dirty="0">
                <a:solidFill>
                  <a:srgbClr val="375F92"/>
                </a:solidFill>
                <a:latin typeface="Calibri"/>
                <a:cs typeface="Calibri"/>
              </a:rPr>
              <a:t>The </a:t>
            </a:r>
            <a:r>
              <a:rPr sz="750" spc="-3" dirty="0">
                <a:solidFill>
                  <a:srgbClr val="375F92"/>
                </a:solidFill>
                <a:latin typeface="Calibri"/>
                <a:cs typeface="Calibri"/>
              </a:rPr>
              <a:t>Type </a:t>
            </a:r>
            <a:r>
              <a:rPr sz="750" dirty="0">
                <a:solidFill>
                  <a:srgbClr val="375F92"/>
                </a:solidFill>
                <a:latin typeface="Calibri"/>
                <a:cs typeface="Calibri"/>
              </a:rPr>
              <a:t>of</a:t>
            </a:r>
            <a:r>
              <a:rPr sz="750" spc="99" dirty="0">
                <a:solidFill>
                  <a:srgbClr val="375F92"/>
                </a:solidFill>
                <a:latin typeface="Calibri"/>
                <a:cs typeface="Calibri"/>
              </a:rPr>
              <a:t> </a:t>
            </a:r>
            <a:r>
              <a:rPr sz="750" spc="-3" dirty="0">
                <a:solidFill>
                  <a:srgbClr val="375F92"/>
                </a:solidFill>
                <a:latin typeface="Calibri"/>
                <a:cs typeface="Calibri"/>
              </a:rPr>
              <a:t>request</a:t>
            </a:r>
            <a:endParaRPr sz="750">
              <a:latin typeface="Calibri"/>
              <a:cs typeface="Calibri"/>
            </a:endParaRPr>
          </a:p>
          <a:p>
            <a:pPr marL="8659" marR="3464">
              <a:lnSpc>
                <a:spcPct val="117000"/>
              </a:lnSpc>
              <a:spcBef>
                <a:spcPts val="7"/>
              </a:spcBef>
            </a:pPr>
            <a:r>
              <a:rPr sz="750" dirty="0">
                <a:solidFill>
                  <a:srgbClr val="375F92"/>
                </a:solidFill>
                <a:latin typeface="Calibri"/>
                <a:cs typeface="Calibri"/>
              </a:rPr>
              <a:t>will </a:t>
            </a:r>
            <a:r>
              <a:rPr sz="750" spc="-3" dirty="0">
                <a:solidFill>
                  <a:srgbClr val="375F92"/>
                </a:solidFill>
                <a:latin typeface="Calibri"/>
                <a:cs typeface="Calibri"/>
              </a:rPr>
              <a:t>be </a:t>
            </a:r>
            <a:r>
              <a:rPr sz="750" dirty="0">
                <a:solidFill>
                  <a:srgbClr val="375F92"/>
                </a:solidFill>
                <a:latin typeface="Calibri"/>
                <a:cs typeface="Calibri"/>
              </a:rPr>
              <a:t>a </a:t>
            </a:r>
            <a:r>
              <a:rPr sz="750" spc="-3" dirty="0">
                <a:solidFill>
                  <a:srgbClr val="375F92"/>
                </a:solidFill>
                <a:latin typeface="Calibri"/>
                <a:cs typeface="Calibri"/>
              </a:rPr>
              <a:t>“Repost.” </a:t>
            </a:r>
            <a:r>
              <a:rPr sz="750" spc="-3" dirty="0">
                <a:solidFill>
                  <a:srgbClr val="365F91"/>
                </a:solidFill>
                <a:latin typeface="Calibri"/>
                <a:cs typeface="Calibri"/>
              </a:rPr>
              <a:t>The MYB reports that </a:t>
            </a:r>
            <a:r>
              <a:rPr sz="750" dirty="0">
                <a:solidFill>
                  <a:srgbClr val="365F91"/>
                </a:solidFill>
                <a:latin typeface="Calibri"/>
                <a:cs typeface="Calibri"/>
              </a:rPr>
              <a:t>are </a:t>
            </a:r>
            <a:r>
              <a:rPr sz="750" spc="-3" dirty="0">
                <a:solidFill>
                  <a:srgbClr val="365F91"/>
                </a:solidFill>
                <a:latin typeface="Calibri"/>
                <a:cs typeface="Calibri"/>
              </a:rPr>
              <a:t>completed </a:t>
            </a:r>
            <a:r>
              <a:rPr sz="750" dirty="0">
                <a:solidFill>
                  <a:srgbClr val="365F91"/>
                </a:solidFill>
                <a:latin typeface="Calibri"/>
                <a:cs typeface="Calibri"/>
              </a:rPr>
              <a:t>and </a:t>
            </a:r>
            <a:r>
              <a:rPr sz="750" spc="-3" dirty="0">
                <a:solidFill>
                  <a:srgbClr val="365F91"/>
                </a:solidFill>
                <a:latin typeface="Calibri"/>
                <a:cs typeface="Calibri"/>
              </a:rPr>
              <a:t>posted </a:t>
            </a:r>
            <a:r>
              <a:rPr sz="750" spc="3" dirty="0">
                <a:solidFill>
                  <a:srgbClr val="365F91"/>
                </a:solidFill>
                <a:latin typeface="Calibri"/>
                <a:cs typeface="Calibri"/>
              </a:rPr>
              <a:t>on </a:t>
            </a:r>
            <a:r>
              <a:rPr sz="750" dirty="0">
                <a:solidFill>
                  <a:srgbClr val="365F91"/>
                </a:solidFill>
                <a:latin typeface="Calibri"/>
                <a:cs typeface="Calibri"/>
              </a:rPr>
              <a:t>the </a:t>
            </a:r>
            <a:r>
              <a:rPr sz="750" spc="-3" dirty="0">
                <a:solidFill>
                  <a:srgbClr val="365F91"/>
                </a:solidFill>
                <a:latin typeface="Calibri"/>
                <a:cs typeface="Calibri"/>
              </a:rPr>
              <a:t>MYB website </a:t>
            </a:r>
            <a:r>
              <a:rPr sz="750" dirty="0">
                <a:solidFill>
                  <a:srgbClr val="365F91"/>
                </a:solidFill>
                <a:latin typeface="Calibri"/>
                <a:cs typeface="Calibri"/>
              </a:rPr>
              <a:t>for </a:t>
            </a:r>
            <a:r>
              <a:rPr sz="750" spc="-3" dirty="0">
                <a:solidFill>
                  <a:srgbClr val="365F91"/>
                </a:solidFill>
                <a:latin typeface="Calibri"/>
                <a:cs typeface="Calibri"/>
              </a:rPr>
              <a:t>your access  </a:t>
            </a:r>
            <a:r>
              <a:rPr sz="750" dirty="0">
                <a:solidFill>
                  <a:srgbClr val="365F91"/>
                </a:solidFill>
                <a:latin typeface="Calibri"/>
                <a:cs typeface="Calibri"/>
              </a:rPr>
              <a:t>will </a:t>
            </a:r>
            <a:r>
              <a:rPr sz="750" spc="-3" dirty="0">
                <a:solidFill>
                  <a:srgbClr val="365F91"/>
                </a:solidFill>
                <a:latin typeface="Calibri"/>
                <a:cs typeface="Calibri"/>
              </a:rPr>
              <a:t>be available for up </a:t>
            </a:r>
            <a:r>
              <a:rPr sz="750" dirty="0">
                <a:solidFill>
                  <a:srgbClr val="365F91"/>
                </a:solidFill>
                <a:latin typeface="Calibri"/>
                <a:cs typeface="Calibri"/>
              </a:rPr>
              <a:t>to </a:t>
            </a:r>
            <a:r>
              <a:rPr sz="750" spc="-3" dirty="0">
                <a:solidFill>
                  <a:srgbClr val="365F91"/>
                </a:solidFill>
                <a:latin typeface="Calibri"/>
                <a:cs typeface="Calibri"/>
              </a:rPr>
              <a:t>10 </a:t>
            </a:r>
            <a:r>
              <a:rPr sz="750" dirty="0">
                <a:solidFill>
                  <a:srgbClr val="365F91"/>
                </a:solidFill>
                <a:latin typeface="Calibri"/>
                <a:cs typeface="Calibri"/>
              </a:rPr>
              <a:t>calendar </a:t>
            </a:r>
            <a:r>
              <a:rPr sz="750" spc="-3" dirty="0">
                <a:solidFill>
                  <a:srgbClr val="365F91"/>
                </a:solidFill>
                <a:latin typeface="Calibri"/>
                <a:cs typeface="Calibri"/>
              </a:rPr>
              <a:t>days. You </a:t>
            </a:r>
            <a:r>
              <a:rPr sz="750" dirty="0">
                <a:solidFill>
                  <a:srgbClr val="365F91"/>
                </a:solidFill>
                <a:latin typeface="Calibri"/>
                <a:cs typeface="Calibri"/>
              </a:rPr>
              <a:t>will </a:t>
            </a:r>
            <a:r>
              <a:rPr sz="750" spc="-3" dirty="0">
                <a:solidFill>
                  <a:srgbClr val="365F91"/>
                </a:solidFill>
                <a:latin typeface="Calibri"/>
                <a:cs typeface="Calibri"/>
              </a:rPr>
              <a:t>have </a:t>
            </a:r>
            <a:r>
              <a:rPr sz="750" dirty="0">
                <a:solidFill>
                  <a:srgbClr val="365F91"/>
                </a:solidFill>
                <a:latin typeface="Calibri"/>
                <a:cs typeface="Calibri"/>
              </a:rPr>
              <a:t>10 </a:t>
            </a:r>
            <a:r>
              <a:rPr sz="750" spc="-3" dirty="0">
                <a:solidFill>
                  <a:srgbClr val="365F91"/>
                </a:solidFill>
                <a:latin typeface="Calibri"/>
                <a:cs typeface="Calibri"/>
              </a:rPr>
              <a:t>days </a:t>
            </a:r>
            <a:r>
              <a:rPr sz="750" dirty="0">
                <a:solidFill>
                  <a:srgbClr val="365F91"/>
                </a:solidFill>
                <a:latin typeface="Calibri"/>
                <a:cs typeface="Calibri"/>
              </a:rPr>
              <a:t>in </a:t>
            </a:r>
            <a:r>
              <a:rPr sz="750" spc="-3" dirty="0">
                <a:solidFill>
                  <a:srgbClr val="365F91"/>
                </a:solidFill>
                <a:latin typeface="Calibri"/>
                <a:cs typeface="Calibri"/>
              </a:rPr>
              <a:t>order to access them, </a:t>
            </a:r>
            <a:r>
              <a:rPr sz="750" dirty="0">
                <a:solidFill>
                  <a:srgbClr val="365F91"/>
                </a:solidFill>
                <a:latin typeface="Calibri"/>
                <a:cs typeface="Calibri"/>
              </a:rPr>
              <a:t>and </a:t>
            </a:r>
            <a:r>
              <a:rPr sz="750" spc="-3" dirty="0">
                <a:solidFill>
                  <a:srgbClr val="365F91"/>
                </a:solidFill>
                <a:latin typeface="Calibri"/>
                <a:cs typeface="Calibri"/>
              </a:rPr>
              <a:t>print </a:t>
            </a:r>
            <a:r>
              <a:rPr sz="750" dirty="0">
                <a:solidFill>
                  <a:srgbClr val="365F91"/>
                </a:solidFill>
                <a:latin typeface="Calibri"/>
                <a:cs typeface="Calibri"/>
              </a:rPr>
              <a:t>or  archive </a:t>
            </a:r>
            <a:r>
              <a:rPr sz="750" spc="-3" dirty="0">
                <a:solidFill>
                  <a:srgbClr val="365F91"/>
                </a:solidFill>
                <a:latin typeface="Calibri"/>
                <a:cs typeface="Calibri"/>
              </a:rPr>
              <a:t>them </a:t>
            </a:r>
            <a:r>
              <a:rPr sz="750" dirty="0">
                <a:solidFill>
                  <a:srgbClr val="365F91"/>
                </a:solidFill>
                <a:latin typeface="Calibri"/>
                <a:cs typeface="Calibri"/>
              </a:rPr>
              <a:t>in your </a:t>
            </a:r>
            <a:r>
              <a:rPr sz="750" spc="-3" dirty="0">
                <a:solidFill>
                  <a:srgbClr val="365F91"/>
                </a:solidFill>
                <a:latin typeface="Calibri"/>
                <a:cs typeface="Calibri"/>
              </a:rPr>
              <a:t>electronic files, </a:t>
            </a:r>
            <a:r>
              <a:rPr sz="750" dirty="0">
                <a:solidFill>
                  <a:srgbClr val="365F91"/>
                </a:solidFill>
                <a:latin typeface="Calibri"/>
                <a:cs typeface="Calibri"/>
              </a:rPr>
              <a:t>or </a:t>
            </a:r>
            <a:r>
              <a:rPr sz="750" spc="-3" dirty="0">
                <a:solidFill>
                  <a:srgbClr val="365F91"/>
                </a:solidFill>
                <a:latin typeface="Calibri"/>
                <a:cs typeface="Calibri"/>
              </a:rPr>
              <a:t>both, </a:t>
            </a:r>
            <a:r>
              <a:rPr sz="750" dirty="0">
                <a:solidFill>
                  <a:srgbClr val="365F91"/>
                </a:solidFill>
                <a:latin typeface="Calibri"/>
                <a:cs typeface="Calibri"/>
              </a:rPr>
              <a:t>and </a:t>
            </a:r>
            <a:r>
              <a:rPr sz="750" spc="-3" dirty="0">
                <a:solidFill>
                  <a:srgbClr val="365F91"/>
                </a:solidFill>
                <a:latin typeface="Calibri"/>
                <a:cs typeface="Calibri"/>
              </a:rPr>
              <a:t>made </a:t>
            </a:r>
            <a:r>
              <a:rPr sz="750" dirty="0">
                <a:solidFill>
                  <a:srgbClr val="365F91"/>
                </a:solidFill>
                <a:latin typeface="Calibri"/>
                <a:cs typeface="Calibri"/>
              </a:rPr>
              <a:t>a </a:t>
            </a:r>
            <a:r>
              <a:rPr sz="750" spc="-3" dirty="0">
                <a:solidFill>
                  <a:srgbClr val="365F91"/>
                </a:solidFill>
                <a:latin typeface="Calibri"/>
                <a:cs typeface="Calibri"/>
              </a:rPr>
              <a:t>part </a:t>
            </a:r>
            <a:r>
              <a:rPr sz="750" dirty="0">
                <a:solidFill>
                  <a:srgbClr val="365F91"/>
                </a:solidFill>
                <a:latin typeface="Calibri"/>
                <a:cs typeface="Calibri"/>
              </a:rPr>
              <a:t>of the </a:t>
            </a:r>
            <a:r>
              <a:rPr sz="750" spc="-3" dirty="0">
                <a:solidFill>
                  <a:srgbClr val="365F91"/>
                </a:solidFill>
                <a:latin typeface="Calibri"/>
                <a:cs typeface="Calibri"/>
              </a:rPr>
              <a:t>applicant’s file. OAs/Requestors  </a:t>
            </a:r>
            <a:r>
              <a:rPr sz="750" dirty="0">
                <a:solidFill>
                  <a:srgbClr val="365F91"/>
                </a:solidFill>
                <a:latin typeface="Calibri"/>
                <a:cs typeface="Calibri"/>
              </a:rPr>
              <a:t>who </a:t>
            </a:r>
            <a:r>
              <a:rPr sz="750" spc="-3" dirty="0">
                <a:solidFill>
                  <a:srgbClr val="365F91"/>
                </a:solidFill>
                <a:latin typeface="Calibri"/>
                <a:cs typeface="Calibri"/>
              </a:rPr>
              <a:t>are </a:t>
            </a:r>
            <a:r>
              <a:rPr sz="750" dirty="0">
                <a:solidFill>
                  <a:srgbClr val="365F91"/>
                </a:solidFill>
                <a:latin typeface="Calibri"/>
                <a:cs typeface="Calibri"/>
              </a:rPr>
              <a:t>out of </a:t>
            </a:r>
            <a:r>
              <a:rPr sz="750" spc="-3" dirty="0">
                <a:solidFill>
                  <a:srgbClr val="365F91"/>
                </a:solidFill>
                <a:latin typeface="Calibri"/>
                <a:cs typeface="Calibri"/>
              </a:rPr>
              <a:t>office should ensure that </a:t>
            </a:r>
            <a:r>
              <a:rPr sz="750" dirty="0">
                <a:solidFill>
                  <a:srgbClr val="365F91"/>
                </a:solidFill>
                <a:latin typeface="Calibri"/>
                <a:cs typeface="Calibri"/>
              </a:rPr>
              <a:t>their </a:t>
            </a:r>
            <a:r>
              <a:rPr sz="750" spc="-3" dirty="0">
                <a:solidFill>
                  <a:srgbClr val="365F91"/>
                </a:solidFill>
                <a:latin typeface="Calibri"/>
                <a:cs typeface="Calibri"/>
              </a:rPr>
              <a:t>OA/Requestor manager </a:t>
            </a:r>
            <a:r>
              <a:rPr sz="750" dirty="0">
                <a:solidFill>
                  <a:srgbClr val="365F91"/>
                </a:solidFill>
                <a:latin typeface="Calibri"/>
                <a:cs typeface="Calibri"/>
              </a:rPr>
              <a:t>is </a:t>
            </a:r>
            <a:r>
              <a:rPr sz="750" spc="-3" dirty="0">
                <a:solidFill>
                  <a:srgbClr val="365F91"/>
                </a:solidFill>
                <a:latin typeface="Calibri"/>
                <a:cs typeface="Calibri"/>
              </a:rPr>
              <a:t>monitoring </a:t>
            </a:r>
            <a:r>
              <a:rPr sz="750" dirty="0">
                <a:solidFill>
                  <a:srgbClr val="365F91"/>
                </a:solidFill>
                <a:latin typeface="Calibri"/>
                <a:cs typeface="Calibri"/>
              </a:rPr>
              <a:t>receipt of </a:t>
            </a:r>
            <a:r>
              <a:rPr sz="750" spc="-3" dirty="0">
                <a:solidFill>
                  <a:srgbClr val="365F91"/>
                </a:solidFill>
                <a:latin typeface="Calibri"/>
                <a:cs typeface="Calibri"/>
              </a:rPr>
              <a:t>MYB  </a:t>
            </a:r>
            <a:r>
              <a:rPr sz="750" dirty="0">
                <a:solidFill>
                  <a:srgbClr val="365F91"/>
                </a:solidFill>
                <a:latin typeface="Calibri"/>
                <a:cs typeface="Calibri"/>
              </a:rPr>
              <a:t>reports in </a:t>
            </a:r>
            <a:r>
              <a:rPr sz="750" spc="-3" dirty="0">
                <a:solidFill>
                  <a:srgbClr val="365F91"/>
                </a:solidFill>
                <a:latin typeface="Calibri"/>
                <a:cs typeface="Calibri"/>
              </a:rPr>
              <a:t>order to access and </a:t>
            </a:r>
            <a:r>
              <a:rPr sz="750" dirty="0">
                <a:solidFill>
                  <a:srgbClr val="365F91"/>
                </a:solidFill>
                <a:latin typeface="Calibri"/>
                <a:cs typeface="Calibri"/>
              </a:rPr>
              <a:t>download the </a:t>
            </a:r>
            <a:r>
              <a:rPr sz="750" spc="-3" dirty="0">
                <a:solidFill>
                  <a:srgbClr val="365F91"/>
                </a:solidFill>
                <a:latin typeface="Calibri"/>
                <a:cs typeface="Calibri"/>
              </a:rPr>
              <a:t>reports within </a:t>
            </a:r>
            <a:r>
              <a:rPr sz="750" dirty="0">
                <a:solidFill>
                  <a:srgbClr val="365F91"/>
                </a:solidFill>
                <a:latin typeface="Calibri"/>
                <a:cs typeface="Calibri"/>
              </a:rPr>
              <a:t>the required </a:t>
            </a:r>
            <a:r>
              <a:rPr sz="750" spc="-3" dirty="0">
                <a:solidFill>
                  <a:srgbClr val="365F91"/>
                </a:solidFill>
                <a:latin typeface="Calibri"/>
                <a:cs typeface="Calibri"/>
              </a:rPr>
              <a:t>10 calendar</a:t>
            </a:r>
            <a:r>
              <a:rPr sz="750" spc="3" dirty="0">
                <a:solidFill>
                  <a:srgbClr val="365F91"/>
                </a:solidFill>
                <a:latin typeface="Calibri"/>
                <a:cs typeface="Calibri"/>
              </a:rPr>
              <a:t> </a:t>
            </a:r>
            <a:r>
              <a:rPr sz="750" spc="-3" dirty="0">
                <a:solidFill>
                  <a:srgbClr val="365F91"/>
                </a:solidFill>
                <a:latin typeface="Calibri"/>
                <a:cs typeface="Calibri"/>
              </a:rPr>
              <a:t>days.</a:t>
            </a:r>
            <a:endParaRPr sz="750">
              <a:latin typeface="Calibri"/>
              <a:cs typeface="Calibri"/>
            </a:endParaRPr>
          </a:p>
        </p:txBody>
      </p:sp>
    </p:spTree>
    <p:extLst>
      <p:ext uri="{BB962C8B-B14F-4D97-AF65-F5344CB8AC3E}">
        <p14:creationId xmlns:p14="http://schemas.microsoft.com/office/powerpoint/2010/main" val="2571804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43486" y="396587"/>
            <a:ext cx="1875126" cy="155707"/>
          </a:xfrm>
          <a:prstGeom prst="rect">
            <a:avLst/>
          </a:prstGeom>
        </p:spPr>
        <p:txBody>
          <a:bodyPr vert="horz" wrap="square" lIns="0" tIns="8659" rIns="0" bIns="0" rtlCol="0">
            <a:spAutoFit/>
          </a:bodyPr>
          <a:lstStyle/>
          <a:p>
            <a:pPr marL="8659">
              <a:spcBef>
                <a:spcPts val="68"/>
              </a:spcBef>
            </a:pPr>
            <a:r>
              <a:rPr sz="955" spc="-3" dirty="0">
                <a:latin typeface="Cambria"/>
                <a:cs typeface="Cambria"/>
              </a:rPr>
              <a:t>MYB </a:t>
            </a:r>
            <a:r>
              <a:rPr sz="955" dirty="0">
                <a:latin typeface="Cambria"/>
                <a:cs typeface="Cambria"/>
              </a:rPr>
              <a:t>FAQ’s – </a:t>
            </a:r>
            <a:r>
              <a:rPr sz="955" spc="-7" dirty="0">
                <a:latin typeface="Cambria"/>
                <a:cs typeface="Cambria"/>
              </a:rPr>
              <a:t>Updated </a:t>
            </a:r>
            <a:r>
              <a:rPr sz="955" spc="-3" dirty="0">
                <a:latin typeface="Cambria"/>
                <a:cs typeface="Cambria"/>
              </a:rPr>
              <a:t>October</a:t>
            </a:r>
            <a:r>
              <a:rPr sz="955" dirty="0">
                <a:latin typeface="Cambria"/>
                <a:cs typeface="Cambria"/>
              </a:rPr>
              <a:t> </a:t>
            </a:r>
            <a:r>
              <a:rPr sz="955" spc="-3" dirty="0">
                <a:latin typeface="Cambria"/>
                <a:cs typeface="Cambria"/>
              </a:rPr>
              <a:t>2020</a:t>
            </a:r>
            <a:endParaRPr sz="955">
              <a:latin typeface="Cambria"/>
              <a:cs typeface="Cambria"/>
            </a:endParaRPr>
          </a:p>
        </p:txBody>
      </p:sp>
      <p:sp>
        <p:nvSpPr>
          <p:cNvPr id="3" name="object 3"/>
          <p:cNvSpPr txBox="1"/>
          <p:nvPr/>
        </p:nvSpPr>
        <p:spPr>
          <a:xfrm>
            <a:off x="6256193" y="311727"/>
            <a:ext cx="342900" cy="229072"/>
          </a:xfrm>
          <a:prstGeom prst="rect">
            <a:avLst/>
          </a:prstGeom>
          <a:solidFill>
            <a:srgbClr val="C0504D"/>
          </a:solidFill>
        </p:spPr>
        <p:txBody>
          <a:bodyPr vert="horz" wrap="square" lIns="0" tIns="3464" rIns="0" bIns="0" rtlCol="0">
            <a:spAutoFit/>
          </a:bodyPr>
          <a:lstStyle/>
          <a:p>
            <a:pPr>
              <a:spcBef>
                <a:spcPts val="27"/>
              </a:spcBef>
            </a:pPr>
            <a:endParaRPr sz="716">
              <a:latin typeface="Times New Roman"/>
              <a:cs typeface="Times New Roman"/>
            </a:endParaRPr>
          </a:p>
          <a:p>
            <a:pPr marL="433" algn="ctr">
              <a:spcBef>
                <a:spcPts val="3"/>
              </a:spcBef>
            </a:pPr>
            <a:r>
              <a:rPr sz="750" dirty="0">
                <a:solidFill>
                  <a:srgbClr val="FFFFFF"/>
                </a:solidFill>
                <a:latin typeface="Calibri"/>
                <a:cs typeface="Calibri"/>
              </a:rPr>
              <a:t>4</a:t>
            </a:r>
            <a:endParaRPr sz="750">
              <a:latin typeface="Calibri"/>
              <a:cs typeface="Calibri"/>
            </a:endParaRPr>
          </a:p>
        </p:txBody>
      </p:sp>
      <p:sp>
        <p:nvSpPr>
          <p:cNvPr id="4" name="object 4"/>
          <p:cNvSpPr/>
          <p:nvPr/>
        </p:nvSpPr>
        <p:spPr>
          <a:xfrm>
            <a:off x="2907549" y="1997306"/>
            <a:ext cx="3329853" cy="4330"/>
          </a:xfrm>
          <a:custGeom>
            <a:avLst/>
            <a:gdLst/>
            <a:ahLst/>
            <a:cxnLst/>
            <a:rect l="l" t="t" r="r" b="b"/>
            <a:pathLst>
              <a:path w="4883785" h="6350">
                <a:moveTo>
                  <a:pt x="4883785" y="0"/>
                </a:moveTo>
                <a:lnTo>
                  <a:pt x="0" y="0"/>
                </a:lnTo>
                <a:lnTo>
                  <a:pt x="0" y="6096"/>
                </a:lnTo>
                <a:lnTo>
                  <a:pt x="4883785" y="6096"/>
                </a:lnTo>
                <a:lnTo>
                  <a:pt x="4883785" y="0"/>
                </a:lnTo>
                <a:close/>
              </a:path>
            </a:pathLst>
          </a:custGeom>
          <a:solidFill>
            <a:srgbClr val="4F81BC"/>
          </a:solidFill>
        </p:spPr>
        <p:txBody>
          <a:bodyPr wrap="square" lIns="0" tIns="0" rIns="0" bIns="0" rtlCol="0"/>
          <a:lstStyle/>
          <a:p>
            <a:endParaRPr sz="1227"/>
          </a:p>
        </p:txBody>
      </p:sp>
      <p:sp>
        <p:nvSpPr>
          <p:cNvPr id="5" name="object 5"/>
          <p:cNvSpPr/>
          <p:nvPr/>
        </p:nvSpPr>
        <p:spPr>
          <a:xfrm>
            <a:off x="2907549" y="2563870"/>
            <a:ext cx="3329853" cy="4330"/>
          </a:xfrm>
          <a:custGeom>
            <a:avLst/>
            <a:gdLst/>
            <a:ahLst/>
            <a:cxnLst/>
            <a:rect l="l" t="t" r="r" b="b"/>
            <a:pathLst>
              <a:path w="4883785" h="6350">
                <a:moveTo>
                  <a:pt x="4883785" y="0"/>
                </a:moveTo>
                <a:lnTo>
                  <a:pt x="0" y="0"/>
                </a:lnTo>
                <a:lnTo>
                  <a:pt x="0" y="6095"/>
                </a:lnTo>
                <a:lnTo>
                  <a:pt x="4883785" y="6095"/>
                </a:lnTo>
                <a:lnTo>
                  <a:pt x="4883785" y="0"/>
                </a:lnTo>
                <a:close/>
              </a:path>
            </a:pathLst>
          </a:custGeom>
          <a:solidFill>
            <a:srgbClr val="4F81BC"/>
          </a:solidFill>
        </p:spPr>
        <p:txBody>
          <a:bodyPr wrap="square" lIns="0" tIns="0" rIns="0" bIns="0" rtlCol="0"/>
          <a:lstStyle/>
          <a:p>
            <a:endParaRPr sz="1227"/>
          </a:p>
        </p:txBody>
      </p:sp>
      <p:sp>
        <p:nvSpPr>
          <p:cNvPr id="6" name="object 6"/>
          <p:cNvSpPr txBox="1"/>
          <p:nvPr/>
        </p:nvSpPr>
        <p:spPr>
          <a:xfrm>
            <a:off x="2537321" y="737997"/>
            <a:ext cx="4046826" cy="4954649"/>
          </a:xfrm>
          <a:prstGeom prst="rect">
            <a:avLst/>
          </a:prstGeom>
        </p:spPr>
        <p:txBody>
          <a:bodyPr vert="horz" wrap="square" lIns="0" tIns="8659" rIns="0" bIns="0" rtlCol="0">
            <a:spAutoFit/>
          </a:bodyPr>
          <a:lstStyle/>
          <a:p>
            <a:pPr marL="8659" marR="3464">
              <a:lnSpc>
                <a:spcPct val="117000"/>
              </a:lnSpc>
              <a:spcBef>
                <a:spcPts val="68"/>
              </a:spcBef>
            </a:pPr>
            <a:r>
              <a:rPr sz="750" b="1" spc="-3" dirty="0">
                <a:solidFill>
                  <a:srgbClr val="375F92"/>
                </a:solidFill>
                <a:latin typeface="Calibri"/>
                <a:cs typeface="Calibri"/>
              </a:rPr>
              <a:t>14. USER CREDENTIALS MAY </a:t>
            </a:r>
            <a:r>
              <a:rPr sz="750" b="1" dirty="0">
                <a:solidFill>
                  <a:srgbClr val="375F92"/>
                </a:solidFill>
                <a:latin typeface="Calibri"/>
                <a:cs typeface="Calibri"/>
              </a:rPr>
              <a:t>NOT BE </a:t>
            </a:r>
            <a:r>
              <a:rPr sz="750" b="1" spc="-3" dirty="0">
                <a:solidFill>
                  <a:srgbClr val="375F92"/>
                </a:solidFill>
                <a:latin typeface="Calibri"/>
                <a:cs typeface="Calibri"/>
              </a:rPr>
              <a:t>SHARED WITH ANYONE. </a:t>
            </a:r>
            <a:r>
              <a:rPr sz="750" spc="-3" dirty="0">
                <a:solidFill>
                  <a:srgbClr val="375F92"/>
                </a:solidFill>
                <a:latin typeface="Calibri"/>
                <a:cs typeface="Calibri"/>
              </a:rPr>
              <a:t>This </a:t>
            </a:r>
            <a:r>
              <a:rPr sz="750" dirty="0">
                <a:solidFill>
                  <a:srgbClr val="375F92"/>
                </a:solidFill>
                <a:latin typeface="Calibri"/>
                <a:cs typeface="Calibri"/>
              </a:rPr>
              <a:t>is a </a:t>
            </a:r>
            <a:r>
              <a:rPr sz="750" spc="-3" dirty="0">
                <a:solidFill>
                  <a:srgbClr val="375F92"/>
                </a:solidFill>
                <a:latin typeface="Calibri"/>
                <a:cs typeface="Calibri"/>
              </a:rPr>
              <a:t>violation </a:t>
            </a:r>
            <a:r>
              <a:rPr sz="750" dirty="0">
                <a:solidFill>
                  <a:srgbClr val="375F92"/>
                </a:solidFill>
                <a:latin typeface="Calibri"/>
                <a:cs typeface="Calibri"/>
              </a:rPr>
              <a:t>of operational  </a:t>
            </a:r>
            <a:r>
              <a:rPr sz="750" spc="-3" dirty="0">
                <a:solidFill>
                  <a:srgbClr val="375F92"/>
                </a:solidFill>
                <a:latin typeface="Calibri"/>
                <a:cs typeface="Calibri"/>
              </a:rPr>
              <a:t>authority </a:t>
            </a:r>
            <a:r>
              <a:rPr sz="750" dirty="0">
                <a:solidFill>
                  <a:srgbClr val="375F92"/>
                </a:solidFill>
                <a:latin typeface="Calibri"/>
                <a:cs typeface="Calibri"/>
              </a:rPr>
              <a:t>and </a:t>
            </a:r>
            <a:r>
              <a:rPr sz="750" spc="-3" dirty="0">
                <a:solidFill>
                  <a:srgbClr val="375F92"/>
                </a:solidFill>
                <a:latin typeface="Calibri"/>
                <a:cs typeface="Calibri"/>
              </a:rPr>
              <a:t>users who share </a:t>
            </a:r>
            <a:r>
              <a:rPr sz="750" dirty="0">
                <a:solidFill>
                  <a:srgbClr val="375F92"/>
                </a:solidFill>
                <a:latin typeface="Calibri"/>
                <a:cs typeface="Calibri"/>
              </a:rPr>
              <a:t>their </a:t>
            </a:r>
            <a:r>
              <a:rPr sz="750" spc="-3" dirty="0">
                <a:solidFill>
                  <a:srgbClr val="375F92"/>
                </a:solidFill>
                <a:latin typeface="Calibri"/>
                <a:cs typeface="Calibri"/>
              </a:rPr>
              <a:t>credentials </a:t>
            </a:r>
            <a:r>
              <a:rPr sz="750" dirty="0">
                <a:solidFill>
                  <a:srgbClr val="375F92"/>
                </a:solidFill>
                <a:latin typeface="Calibri"/>
                <a:cs typeface="Calibri"/>
              </a:rPr>
              <a:t>will </a:t>
            </a:r>
            <a:r>
              <a:rPr sz="750" spc="-3" dirty="0">
                <a:solidFill>
                  <a:srgbClr val="375F92"/>
                </a:solidFill>
                <a:latin typeface="Calibri"/>
                <a:cs typeface="Calibri"/>
              </a:rPr>
              <a:t>lose </a:t>
            </a:r>
            <a:r>
              <a:rPr sz="750" dirty="0">
                <a:solidFill>
                  <a:srgbClr val="375F92"/>
                </a:solidFill>
                <a:latin typeface="Calibri"/>
                <a:cs typeface="Calibri"/>
              </a:rPr>
              <a:t>their </a:t>
            </a:r>
            <a:r>
              <a:rPr sz="750" spc="-3" dirty="0">
                <a:solidFill>
                  <a:srgbClr val="375F92"/>
                </a:solidFill>
                <a:latin typeface="Calibri"/>
                <a:cs typeface="Calibri"/>
              </a:rPr>
              <a:t>credentials permanently </a:t>
            </a:r>
            <a:r>
              <a:rPr sz="750" dirty="0">
                <a:solidFill>
                  <a:srgbClr val="375F92"/>
                </a:solidFill>
                <a:latin typeface="Calibri"/>
                <a:cs typeface="Calibri"/>
              </a:rPr>
              <a:t>if this </a:t>
            </a:r>
            <a:r>
              <a:rPr sz="750" spc="-3" dirty="0">
                <a:solidFill>
                  <a:srgbClr val="375F92"/>
                </a:solidFill>
                <a:latin typeface="Calibri"/>
                <a:cs typeface="Calibri"/>
              </a:rPr>
              <a:t>practice </a:t>
            </a:r>
            <a:r>
              <a:rPr sz="750" dirty="0">
                <a:solidFill>
                  <a:srgbClr val="375F92"/>
                </a:solidFill>
                <a:latin typeface="Calibri"/>
                <a:cs typeface="Calibri"/>
              </a:rPr>
              <a:t>is  identified. </a:t>
            </a:r>
            <a:r>
              <a:rPr sz="750" spc="-3" dirty="0">
                <a:solidFill>
                  <a:srgbClr val="375F92"/>
                </a:solidFill>
                <a:latin typeface="Calibri"/>
                <a:cs typeface="Calibri"/>
              </a:rPr>
              <a:t>However, to help ensure that un-credentialed new staff </a:t>
            </a:r>
            <a:r>
              <a:rPr sz="750" dirty="0">
                <a:solidFill>
                  <a:srgbClr val="375F92"/>
                </a:solidFill>
                <a:latin typeface="Calibri"/>
                <a:cs typeface="Calibri"/>
              </a:rPr>
              <a:t>will </a:t>
            </a:r>
            <a:r>
              <a:rPr sz="750" spc="-3" dirty="0">
                <a:solidFill>
                  <a:srgbClr val="375F92"/>
                </a:solidFill>
                <a:latin typeface="Calibri"/>
                <a:cs typeface="Calibri"/>
              </a:rPr>
              <a:t>not slow the admissions process  </a:t>
            </a:r>
            <a:r>
              <a:rPr sz="750" dirty="0">
                <a:solidFill>
                  <a:srgbClr val="375F92"/>
                </a:solidFill>
                <a:latin typeface="Calibri"/>
                <a:cs typeface="Calibri"/>
              </a:rPr>
              <a:t>as related </a:t>
            </a:r>
            <a:r>
              <a:rPr sz="750" spc="-3" dirty="0">
                <a:solidFill>
                  <a:srgbClr val="375F92"/>
                </a:solidFill>
                <a:latin typeface="Calibri"/>
                <a:cs typeface="Calibri"/>
              </a:rPr>
              <a:t>to the background </a:t>
            </a:r>
            <a:r>
              <a:rPr sz="750" dirty="0">
                <a:solidFill>
                  <a:srgbClr val="375F92"/>
                </a:solidFill>
                <a:latin typeface="Calibri"/>
                <a:cs typeface="Calibri"/>
              </a:rPr>
              <a:t>check, </a:t>
            </a:r>
            <a:r>
              <a:rPr sz="750" b="1" spc="-3" dirty="0">
                <a:solidFill>
                  <a:srgbClr val="375F92"/>
                </a:solidFill>
                <a:latin typeface="Calibri"/>
                <a:cs typeface="Calibri"/>
              </a:rPr>
              <a:t>an authorized MYB </a:t>
            </a:r>
            <a:r>
              <a:rPr sz="750" b="1" dirty="0">
                <a:solidFill>
                  <a:srgbClr val="375F92"/>
                </a:solidFill>
                <a:latin typeface="Calibri"/>
                <a:cs typeface="Calibri"/>
              </a:rPr>
              <a:t>system </a:t>
            </a:r>
            <a:r>
              <a:rPr sz="750" b="1" spc="-3" dirty="0">
                <a:solidFill>
                  <a:srgbClr val="375F92"/>
                </a:solidFill>
                <a:latin typeface="Calibri"/>
                <a:cs typeface="Calibri"/>
              </a:rPr>
              <a:t>user MAY initiate and </a:t>
            </a:r>
            <a:r>
              <a:rPr sz="750" b="1" dirty="0">
                <a:solidFill>
                  <a:srgbClr val="375F92"/>
                </a:solidFill>
                <a:latin typeface="Calibri"/>
                <a:cs typeface="Calibri"/>
              </a:rPr>
              <a:t>receive an </a:t>
            </a:r>
            <a:r>
              <a:rPr sz="750" b="1" spc="-3" dirty="0">
                <a:solidFill>
                  <a:srgbClr val="375F92"/>
                </a:solidFill>
                <a:latin typeface="Calibri"/>
                <a:cs typeface="Calibri"/>
              </a:rPr>
              <a:t>MYB  report on behalf of another OA/Requestor on their contract; </a:t>
            </a:r>
            <a:r>
              <a:rPr sz="750" spc="-3" dirty="0">
                <a:solidFill>
                  <a:srgbClr val="375F92"/>
                </a:solidFill>
                <a:latin typeface="Calibri"/>
                <a:cs typeface="Calibri"/>
              </a:rPr>
              <a:t>usually </a:t>
            </a:r>
            <a:r>
              <a:rPr sz="750" dirty="0">
                <a:solidFill>
                  <a:srgbClr val="375F92"/>
                </a:solidFill>
                <a:latin typeface="Calibri"/>
                <a:cs typeface="Calibri"/>
              </a:rPr>
              <a:t>this is </a:t>
            </a:r>
            <a:r>
              <a:rPr sz="750" spc="-3" dirty="0">
                <a:solidFill>
                  <a:srgbClr val="375F92"/>
                </a:solidFill>
                <a:latin typeface="Calibri"/>
                <a:cs typeface="Calibri"/>
              </a:rPr>
              <a:t>due </a:t>
            </a:r>
            <a:r>
              <a:rPr sz="750" dirty="0">
                <a:solidFill>
                  <a:srgbClr val="375F92"/>
                </a:solidFill>
                <a:latin typeface="Calibri"/>
                <a:cs typeface="Calibri"/>
              </a:rPr>
              <a:t>to a </a:t>
            </a:r>
            <a:r>
              <a:rPr sz="750" spc="-3" dirty="0">
                <a:solidFill>
                  <a:srgbClr val="375F92"/>
                </a:solidFill>
                <a:latin typeface="Calibri"/>
                <a:cs typeface="Calibri"/>
              </a:rPr>
              <a:t>new </a:t>
            </a:r>
            <a:r>
              <a:rPr sz="750" dirty="0">
                <a:solidFill>
                  <a:srgbClr val="375F92"/>
                </a:solidFill>
                <a:latin typeface="Calibri"/>
                <a:cs typeface="Calibri"/>
              </a:rPr>
              <a:t>OA/Requestor  on the </a:t>
            </a:r>
            <a:r>
              <a:rPr sz="750" spc="-3" dirty="0">
                <a:solidFill>
                  <a:srgbClr val="375F92"/>
                </a:solidFill>
                <a:latin typeface="Calibri"/>
                <a:cs typeface="Calibri"/>
              </a:rPr>
              <a:t>contract </a:t>
            </a:r>
            <a:r>
              <a:rPr sz="750" dirty="0">
                <a:solidFill>
                  <a:srgbClr val="375F92"/>
                </a:solidFill>
                <a:latin typeface="Calibri"/>
                <a:cs typeface="Calibri"/>
              </a:rPr>
              <a:t>who </a:t>
            </a:r>
            <a:r>
              <a:rPr sz="750" spc="-3" dirty="0">
                <a:solidFill>
                  <a:srgbClr val="375F92"/>
                </a:solidFill>
                <a:latin typeface="Calibri"/>
                <a:cs typeface="Calibri"/>
              </a:rPr>
              <a:t>does </a:t>
            </a:r>
            <a:r>
              <a:rPr sz="750" dirty="0">
                <a:solidFill>
                  <a:srgbClr val="375F92"/>
                </a:solidFill>
                <a:latin typeface="Calibri"/>
                <a:cs typeface="Calibri"/>
              </a:rPr>
              <a:t>not yet </a:t>
            </a:r>
            <a:r>
              <a:rPr sz="750" spc="-3" dirty="0">
                <a:solidFill>
                  <a:srgbClr val="375F92"/>
                </a:solidFill>
                <a:latin typeface="Calibri"/>
                <a:cs typeface="Calibri"/>
              </a:rPr>
              <a:t>have user credentials. </a:t>
            </a:r>
            <a:r>
              <a:rPr sz="750" u="sng" spc="-3" dirty="0">
                <a:solidFill>
                  <a:srgbClr val="375F92"/>
                </a:solidFill>
                <a:uFill>
                  <a:solidFill>
                    <a:srgbClr val="375F92"/>
                  </a:solidFill>
                </a:uFill>
                <a:latin typeface="Calibri"/>
                <a:cs typeface="Calibri"/>
              </a:rPr>
              <a:t>Each time </a:t>
            </a:r>
            <a:r>
              <a:rPr sz="750" u="sng" dirty="0">
                <a:solidFill>
                  <a:srgbClr val="375F92"/>
                </a:solidFill>
                <a:uFill>
                  <a:solidFill>
                    <a:srgbClr val="375F92"/>
                  </a:solidFill>
                </a:uFill>
                <a:latin typeface="Calibri"/>
                <a:cs typeface="Calibri"/>
              </a:rPr>
              <a:t>this </a:t>
            </a:r>
            <a:r>
              <a:rPr sz="750" u="sng" spc="-3" dirty="0">
                <a:solidFill>
                  <a:srgbClr val="375F92"/>
                </a:solidFill>
                <a:uFill>
                  <a:solidFill>
                    <a:srgbClr val="375F92"/>
                  </a:solidFill>
                </a:uFill>
                <a:latin typeface="Calibri"/>
                <a:cs typeface="Calibri"/>
              </a:rPr>
              <a:t>occurs, the </a:t>
            </a:r>
            <a:r>
              <a:rPr sz="750" u="sng" dirty="0">
                <a:solidFill>
                  <a:srgbClr val="375F92"/>
                </a:solidFill>
                <a:uFill>
                  <a:solidFill>
                    <a:srgbClr val="375F92"/>
                  </a:solidFill>
                </a:uFill>
                <a:latin typeface="Calibri"/>
                <a:cs typeface="Calibri"/>
              </a:rPr>
              <a:t>credentialed  </a:t>
            </a:r>
            <a:r>
              <a:rPr sz="750" u="sng" spc="-3" dirty="0">
                <a:solidFill>
                  <a:srgbClr val="375F92"/>
                </a:solidFill>
                <a:uFill>
                  <a:solidFill>
                    <a:srgbClr val="375F92"/>
                  </a:solidFill>
                </a:uFill>
                <a:latin typeface="Calibri"/>
                <a:cs typeface="Calibri"/>
              </a:rPr>
              <a:t>admissions </a:t>
            </a:r>
            <a:r>
              <a:rPr sz="750" u="sng" dirty="0">
                <a:solidFill>
                  <a:srgbClr val="375F92"/>
                </a:solidFill>
                <a:uFill>
                  <a:solidFill>
                    <a:srgbClr val="375F92"/>
                  </a:solidFill>
                </a:uFill>
                <a:latin typeface="Calibri"/>
                <a:cs typeface="Calibri"/>
              </a:rPr>
              <a:t>staff </a:t>
            </a:r>
            <a:r>
              <a:rPr sz="750" u="sng" spc="-3" dirty="0">
                <a:solidFill>
                  <a:srgbClr val="375F92"/>
                </a:solidFill>
                <a:uFill>
                  <a:solidFill>
                    <a:srgbClr val="375F92"/>
                  </a:solidFill>
                </a:uFill>
                <a:latin typeface="Calibri"/>
                <a:cs typeface="Calibri"/>
              </a:rPr>
              <a:t>MUST inform the OA/Requestor project </a:t>
            </a:r>
            <a:r>
              <a:rPr sz="750" u="sng" dirty="0">
                <a:solidFill>
                  <a:srgbClr val="375F92"/>
                </a:solidFill>
                <a:uFill>
                  <a:solidFill>
                    <a:srgbClr val="375F92"/>
                  </a:solidFill>
                </a:uFill>
                <a:latin typeface="Calibri"/>
                <a:cs typeface="Calibri"/>
              </a:rPr>
              <a:t>manager</a:t>
            </a:r>
            <a:r>
              <a:rPr sz="750" dirty="0">
                <a:solidFill>
                  <a:srgbClr val="375F92"/>
                </a:solidFill>
                <a:latin typeface="Calibri"/>
                <a:cs typeface="Calibri"/>
              </a:rPr>
              <a:t>, to ensure that his/her </a:t>
            </a:r>
            <a:r>
              <a:rPr sz="750" spc="-3" dirty="0">
                <a:solidFill>
                  <a:srgbClr val="375F92"/>
                </a:solidFill>
                <a:latin typeface="Calibri"/>
                <a:cs typeface="Calibri"/>
              </a:rPr>
              <a:t>records </a:t>
            </a:r>
            <a:r>
              <a:rPr sz="750" dirty="0">
                <a:solidFill>
                  <a:srgbClr val="375F92"/>
                </a:solidFill>
                <a:latin typeface="Calibri"/>
                <a:cs typeface="Calibri"/>
              </a:rPr>
              <a:t>are  maintained </a:t>
            </a:r>
            <a:r>
              <a:rPr sz="750" spc="-3" dirty="0">
                <a:solidFill>
                  <a:srgbClr val="375F92"/>
                </a:solidFill>
                <a:latin typeface="Calibri"/>
                <a:cs typeface="Calibri"/>
              </a:rPr>
              <a:t>regarding applicant status </a:t>
            </a:r>
            <a:r>
              <a:rPr sz="750" dirty="0">
                <a:solidFill>
                  <a:srgbClr val="375F92"/>
                </a:solidFill>
                <a:latin typeface="Calibri"/>
                <a:cs typeface="Calibri"/>
              </a:rPr>
              <a:t>and </a:t>
            </a:r>
            <a:r>
              <a:rPr sz="750" spc="-3" dirty="0">
                <a:solidFill>
                  <a:srgbClr val="375F92"/>
                </a:solidFill>
                <a:latin typeface="Calibri"/>
                <a:cs typeface="Calibri"/>
              </a:rPr>
              <a:t>MYB report </a:t>
            </a:r>
            <a:r>
              <a:rPr sz="750" dirty="0">
                <a:solidFill>
                  <a:srgbClr val="375F92"/>
                </a:solidFill>
                <a:latin typeface="Calibri"/>
                <a:cs typeface="Calibri"/>
              </a:rPr>
              <a:t>status.</a:t>
            </a:r>
            <a:endParaRPr sz="750">
              <a:latin typeface="Calibri"/>
              <a:cs typeface="Calibri"/>
            </a:endParaRPr>
          </a:p>
          <a:p>
            <a:pPr>
              <a:lnSpc>
                <a:spcPct val="100000"/>
              </a:lnSpc>
            </a:pPr>
            <a:endParaRPr sz="750">
              <a:latin typeface="Calibri"/>
              <a:cs typeface="Calibri"/>
            </a:endParaRPr>
          </a:p>
          <a:p>
            <a:pPr>
              <a:spcBef>
                <a:spcPts val="3"/>
              </a:spcBef>
            </a:pPr>
            <a:endParaRPr sz="955">
              <a:latin typeface="Calibri"/>
              <a:cs typeface="Calibri"/>
            </a:endParaRPr>
          </a:p>
          <a:p>
            <a:pPr marL="22513" algn="ctr"/>
            <a:r>
              <a:rPr sz="1091" b="1" spc="-3" dirty="0">
                <a:solidFill>
                  <a:srgbClr val="4F81BC"/>
                </a:solidFill>
                <a:latin typeface="Calibri"/>
                <a:cs typeface="Calibri"/>
              </a:rPr>
              <a:t>IMPORTANT</a:t>
            </a:r>
            <a:r>
              <a:rPr sz="1091" b="1" dirty="0">
                <a:solidFill>
                  <a:srgbClr val="4F81BC"/>
                </a:solidFill>
                <a:latin typeface="Calibri"/>
                <a:cs typeface="Calibri"/>
              </a:rPr>
              <a:t> </a:t>
            </a:r>
            <a:r>
              <a:rPr sz="1091" b="1" spc="-3" dirty="0">
                <a:solidFill>
                  <a:srgbClr val="4F81BC"/>
                </a:solidFill>
                <a:latin typeface="Calibri"/>
                <a:cs typeface="Calibri"/>
              </a:rPr>
              <a:t>NOTES</a:t>
            </a:r>
            <a:endParaRPr sz="1091">
              <a:latin typeface="Calibri"/>
              <a:cs typeface="Calibri"/>
            </a:endParaRPr>
          </a:p>
          <a:p>
            <a:pPr marL="83125" algn="ctr">
              <a:spcBef>
                <a:spcPts val="228"/>
              </a:spcBef>
            </a:pPr>
            <a:r>
              <a:rPr sz="1091" b="1" i="1" spc="-7" dirty="0">
                <a:solidFill>
                  <a:srgbClr val="4F81BC"/>
                </a:solidFill>
                <a:latin typeface="Calibri"/>
                <a:cs typeface="Calibri"/>
              </a:rPr>
              <a:t>Please </a:t>
            </a:r>
            <a:r>
              <a:rPr sz="1091" b="1" i="1" spc="-3" dirty="0">
                <a:solidFill>
                  <a:srgbClr val="4F81BC"/>
                </a:solidFill>
                <a:latin typeface="Calibri"/>
                <a:cs typeface="Calibri"/>
              </a:rPr>
              <a:t>…</a:t>
            </a:r>
            <a:endParaRPr sz="1091">
              <a:latin typeface="Calibri"/>
              <a:cs typeface="Calibri"/>
            </a:endParaRPr>
          </a:p>
          <a:p>
            <a:pPr>
              <a:lnSpc>
                <a:spcPct val="100000"/>
              </a:lnSpc>
            </a:pPr>
            <a:endParaRPr sz="1091">
              <a:latin typeface="Calibri"/>
              <a:cs typeface="Calibri"/>
            </a:endParaRPr>
          </a:p>
          <a:p>
            <a:pPr marL="8659" marR="105638">
              <a:lnSpc>
                <a:spcPct val="116399"/>
              </a:lnSpc>
              <a:spcBef>
                <a:spcPts val="695"/>
              </a:spcBef>
            </a:pPr>
            <a:r>
              <a:rPr sz="750" b="1" dirty="0">
                <a:solidFill>
                  <a:srgbClr val="365F91"/>
                </a:solidFill>
                <a:latin typeface="Calibri"/>
                <a:cs typeface="Calibri"/>
              </a:rPr>
              <a:t>Be </a:t>
            </a:r>
            <a:r>
              <a:rPr sz="750" b="1" spc="-3" dirty="0">
                <a:solidFill>
                  <a:srgbClr val="365F91"/>
                </a:solidFill>
                <a:latin typeface="Calibri"/>
                <a:cs typeface="Calibri"/>
              </a:rPr>
              <a:t>Clear </a:t>
            </a:r>
            <a:r>
              <a:rPr sz="750" b="1" dirty="0">
                <a:solidFill>
                  <a:srgbClr val="365F91"/>
                </a:solidFill>
                <a:latin typeface="Calibri"/>
                <a:cs typeface="Calibri"/>
              </a:rPr>
              <a:t>in </a:t>
            </a:r>
            <a:r>
              <a:rPr sz="750" b="1" spc="-3" dirty="0">
                <a:solidFill>
                  <a:srgbClr val="365F91"/>
                </a:solidFill>
                <a:latin typeface="Calibri"/>
                <a:cs typeface="Calibri"/>
              </a:rPr>
              <a:t>Email Subject Lines. </a:t>
            </a:r>
            <a:r>
              <a:rPr sz="750" spc="-3" dirty="0">
                <a:solidFill>
                  <a:srgbClr val="365F91"/>
                </a:solidFill>
                <a:latin typeface="Calibri"/>
                <a:cs typeface="Calibri"/>
              </a:rPr>
              <a:t>Do not use </a:t>
            </a:r>
            <a:r>
              <a:rPr sz="750" dirty="0">
                <a:solidFill>
                  <a:srgbClr val="365F91"/>
                </a:solidFill>
                <a:latin typeface="Calibri"/>
                <a:cs typeface="Calibri"/>
              </a:rPr>
              <a:t>the </a:t>
            </a:r>
            <a:r>
              <a:rPr sz="750" spc="-3" dirty="0">
                <a:solidFill>
                  <a:srgbClr val="365F91"/>
                </a:solidFill>
                <a:latin typeface="Calibri"/>
                <a:cs typeface="Calibri"/>
              </a:rPr>
              <a:t>subject line </a:t>
            </a:r>
            <a:r>
              <a:rPr sz="750" dirty="0">
                <a:solidFill>
                  <a:srgbClr val="365F91"/>
                </a:solidFill>
                <a:latin typeface="Calibri"/>
                <a:cs typeface="Calibri"/>
              </a:rPr>
              <a:t>of one candidate </a:t>
            </a:r>
            <a:r>
              <a:rPr sz="750" spc="-3" dirty="0">
                <a:solidFill>
                  <a:srgbClr val="365F91"/>
                </a:solidFill>
                <a:latin typeface="Calibri"/>
                <a:cs typeface="Calibri"/>
              </a:rPr>
              <a:t>to </a:t>
            </a:r>
            <a:r>
              <a:rPr sz="750" dirty="0">
                <a:solidFill>
                  <a:srgbClr val="365F91"/>
                </a:solidFill>
                <a:latin typeface="Calibri"/>
                <a:cs typeface="Calibri"/>
              </a:rPr>
              <a:t>ask </a:t>
            </a:r>
            <a:r>
              <a:rPr sz="750" spc="-3" dirty="0">
                <a:solidFill>
                  <a:srgbClr val="365F91"/>
                </a:solidFill>
                <a:latin typeface="Calibri"/>
                <a:cs typeface="Calibri"/>
              </a:rPr>
              <a:t>about </a:t>
            </a:r>
            <a:r>
              <a:rPr sz="750" dirty="0">
                <a:solidFill>
                  <a:srgbClr val="365F91"/>
                </a:solidFill>
                <a:latin typeface="Calibri"/>
                <a:cs typeface="Calibri"/>
              </a:rPr>
              <a:t>a </a:t>
            </a:r>
            <a:r>
              <a:rPr sz="750" spc="-3" dirty="0">
                <a:solidFill>
                  <a:srgbClr val="365F91"/>
                </a:solidFill>
                <a:latin typeface="Calibri"/>
                <a:cs typeface="Calibri"/>
              </a:rPr>
              <a:t>different  </a:t>
            </a:r>
            <a:r>
              <a:rPr sz="750" dirty="0">
                <a:solidFill>
                  <a:srgbClr val="365F91"/>
                </a:solidFill>
                <a:latin typeface="Calibri"/>
                <a:cs typeface="Calibri"/>
              </a:rPr>
              <a:t>candidate. </a:t>
            </a:r>
            <a:r>
              <a:rPr sz="750" spc="-3" dirty="0">
                <a:solidFill>
                  <a:srgbClr val="365F91"/>
                </a:solidFill>
                <a:latin typeface="Calibri"/>
                <a:cs typeface="Calibri"/>
              </a:rPr>
              <a:t>Information can cross-contaminate </a:t>
            </a:r>
            <a:r>
              <a:rPr sz="750" dirty="0">
                <a:solidFill>
                  <a:srgbClr val="365F91"/>
                </a:solidFill>
                <a:latin typeface="Calibri"/>
                <a:cs typeface="Calibri"/>
              </a:rPr>
              <a:t>the </a:t>
            </a:r>
            <a:r>
              <a:rPr sz="750" spc="-3" dirty="0">
                <a:solidFill>
                  <a:srgbClr val="365F91"/>
                </a:solidFill>
                <a:latin typeface="Calibri"/>
                <a:cs typeface="Calibri"/>
              </a:rPr>
              <a:t>other</a:t>
            </a:r>
            <a:r>
              <a:rPr sz="750" spc="-10" dirty="0">
                <a:solidFill>
                  <a:srgbClr val="365F91"/>
                </a:solidFill>
                <a:latin typeface="Calibri"/>
                <a:cs typeface="Calibri"/>
              </a:rPr>
              <a:t> </a:t>
            </a:r>
            <a:r>
              <a:rPr sz="750" dirty="0">
                <a:solidFill>
                  <a:srgbClr val="365F91"/>
                </a:solidFill>
                <a:latin typeface="Calibri"/>
                <a:cs typeface="Calibri"/>
              </a:rPr>
              <a:t>candidate.</a:t>
            </a:r>
            <a:endParaRPr sz="750">
              <a:latin typeface="Calibri"/>
              <a:cs typeface="Calibri"/>
            </a:endParaRPr>
          </a:p>
          <a:p>
            <a:pPr>
              <a:spcBef>
                <a:spcPts val="14"/>
              </a:spcBef>
            </a:pPr>
            <a:endParaRPr sz="545">
              <a:latin typeface="Calibri"/>
              <a:cs typeface="Calibri"/>
            </a:endParaRPr>
          </a:p>
          <a:p>
            <a:pPr marL="8659" marR="25111">
              <a:lnSpc>
                <a:spcPct val="117100"/>
              </a:lnSpc>
            </a:pPr>
            <a:r>
              <a:rPr sz="750" b="1" dirty="0">
                <a:solidFill>
                  <a:srgbClr val="365F91"/>
                </a:solidFill>
                <a:latin typeface="Calibri"/>
                <a:cs typeface="Calibri"/>
              </a:rPr>
              <a:t>Be </a:t>
            </a:r>
            <a:r>
              <a:rPr sz="750" b="1" spc="-3" dirty="0">
                <a:solidFill>
                  <a:srgbClr val="365F91"/>
                </a:solidFill>
                <a:latin typeface="Calibri"/>
                <a:cs typeface="Calibri"/>
              </a:rPr>
              <a:t>Responsible</a:t>
            </a:r>
            <a:r>
              <a:rPr sz="750" spc="-3" dirty="0">
                <a:solidFill>
                  <a:srgbClr val="365F91"/>
                </a:solidFill>
                <a:latin typeface="Calibri"/>
                <a:cs typeface="Calibri"/>
              </a:rPr>
              <a:t>. </a:t>
            </a:r>
            <a:r>
              <a:rPr sz="750" dirty="0">
                <a:solidFill>
                  <a:srgbClr val="365F91"/>
                </a:solidFill>
                <a:latin typeface="Calibri"/>
                <a:cs typeface="Calibri"/>
              </a:rPr>
              <a:t>Keep </a:t>
            </a:r>
            <a:r>
              <a:rPr sz="750" spc="-3" dirty="0">
                <a:solidFill>
                  <a:srgbClr val="365F91"/>
                </a:solidFill>
                <a:latin typeface="Calibri"/>
                <a:cs typeface="Calibri"/>
              </a:rPr>
              <a:t>your password readily available. </a:t>
            </a:r>
            <a:r>
              <a:rPr sz="750" dirty="0">
                <a:solidFill>
                  <a:srgbClr val="365F91"/>
                </a:solidFill>
                <a:latin typeface="Calibri"/>
                <a:cs typeface="Calibri"/>
              </a:rPr>
              <a:t>User </a:t>
            </a:r>
            <a:r>
              <a:rPr sz="750" spc="-3" dirty="0">
                <a:solidFill>
                  <a:srgbClr val="365F91"/>
                </a:solidFill>
                <a:latin typeface="Calibri"/>
                <a:cs typeface="Calibri"/>
              </a:rPr>
              <a:t>passwords are changed every </a:t>
            </a:r>
            <a:r>
              <a:rPr sz="750" dirty="0">
                <a:solidFill>
                  <a:srgbClr val="365F91"/>
                </a:solidFill>
                <a:latin typeface="Calibri"/>
                <a:cs typeface="Calibri"/>
              </a:rPr>
              <a:t>thirty </a:t>
            </a:r>
            <a:r>
              <a:rPr sz="750" spc="-3" dirty="0">
                <a:solidFill>
                  <a:srgbClr val="365F91"/>
                </a:solidFill>
                <a:latin typeface="Calibri"/>
                <a:cs typeface="Calibri"/>
              </a:rPr>
              <a:t>(30)  </a:t>
            </a:r>
            <a:r>
              <a:rPr sz="750" dirty="0">
                <a:solidFill>
                  <a:srgbClr val="365F91"/>
                </a:solidFill>
                <a:latin typeface="Calibri"/>
                <a:cs typeface="Calibri"/>
              </a:rPr>
              <a:t>days – this is a federal </a:t>
            </a:r>
            <a:r>
              <a:rPr sz="750" spc="-3" dirty="0">
                <a:solidFill>
                  <a:srgbClr val="365F91"/>
                </a:solidFill>
                <a:latin typeface="Calibri"/>
                <a:cs typeface="Calibri"/>
              </a:rPr>
              <a:t>government requirement. So </a:t>
            </a:r>
            <a:r>
              <a:rPr sz="750" spc="-7" dirty="0">
                <a:solidFill>
                  <a:srgbClr val="365F91"/>
                </a:solidFill>
                <a:latin typeface="Calibri"/>
                <a:cs typeface="Calibri"/>
              </a:rPr>
              <a:t>be </a:t>
            </a:r>
            <a:r>
              <a:rPr sz="750" spc="-3" dirty="0">
                <a:solidFill>
                  <a:srgbClr val="365F91"/>
                </a:solidFill>
                <a:latin typeface="Calibri"/>
                <a:cs typeface="Calibri"/>
              </a:rPr>
              <a:t>sure </a:t>
            </a:r>
            <a:r>
              <a:rPr sz="750" dirty="0">
                <a:solidFill>
                  <a:srgbClr val="365F91"/>
                </a:solidFill>
                <a:latin typeface="Calibri"/>
                <a:cs typeface="Calibri"/>
              </a:rPr>
              <a:t>to </a:t>
            </a:r>
            <a:r>
              <a:rPr sz="750" spc="-3" dirty="0">
                <a:solidFill>
                  <a:srgbClr val="365F91"/>
                </a:solidFill>
                <a:latin typeface="Calibri"/>
                <a:cs typeface="Calibri"/>
              </a:rPr>
              <a:t>use </a:t>
            </a:r>
            <a:r>
              <a:rPr sz="750" dirty="0">
                <a:solidFill>
                  <a:srgbClr val="365F91"/>
                </a:solidFill>
                <a:latin typeface="Calibri"/>
                <a:cs typeface="Calibri"/>
              </a:rPr>
              <a:t>a </a:t>
            </a:r>
            <a:r>
              <a:rPr sz="750" spc="-3" dirty="0">
                <a:solidFill>
                  <a:srgbClr val="365F91"/>
                </a:solidFill>
                <a:latin typeface="Calibri"/>
                <a:cs typeface="Calibri"/>
              </a:rPr>
              <a:t>password that </a:t>
            </a:r>
            <a:r>
              <a:rPr sz="750" dirty="0">
                <a:solidFill>
                  <a:srgbClr val="365F91"/>
                </a:solidFill>
                <a:latin typeface="Calibri"/>
                <a:cs typeface="Calibri"/>
              </a:rPr>
              <a:t>is </a:t>
            </a:r>
            <a:r>
              <a:rPr sz="750" spc="-3" dirty="0">
                <a:solidFill>
                  <a:srgbClr val="365F91"/>
                </a:solidFill>
                <a:latin typeface="Calibri"/>
                <a:cs typeface="Calibri"/>
              </a:rPr>
              <a:t>easy for </a:t>
            </a:r>
            <a:r>
              <a:rPr sz="750" dirty="0">
                <a:solidFill>
                  <a:srgbClr val="365F91"/>
                </a:solidFill>
                <a:latin typeface="Calibri"/>
                <a:cs typeface="Calibri"/>
              </a:rPr>
              <a:t>you </a:t>
            </a:r>
            <a:r>
              <a:rPr sz="750" spc="-3" dirty="0">
                <a:solidFill>
                  <a:srgbClr val="365F91"/>
                </a:solidFill>
                <a:latin typeface="Calibri"/>
                <a:cs typeface="Calibri"/>
              </a:rPr>
              <a:t>to  remember </a:t>
            </a:r>
            <a:r>
              <a:rPr sz="750" dirty="0">
                <a:solidFill>
                  <a:srgbClr val="365F91"/>
                </a:solidFill>
                <a:latin typeface="Calibri"/>
                <a:cs typeface="Calibri"/>
              </a:rPr>
              <a:t>or that you </a:t>
            </a:r>
            <a:r>
              <a:rPr sz="750" spc="-3" dirty="0">
                <a:solidFill>
                  <a:srgbClr val="365F91"/>
                </a:solidFill>
                <a:latin typeface="Calibri"/>
                <a:cs typeface="Calibri"/>
              </a:rPr>
              <a:t>have ready </a:t>
            </a:r>
            <a:r>
              <a:rPr sz="750" dirty="0">
                <a:solidFill>
                  <a:srgbClr val="365F91"/>
                </a:solidFill>
                <a:latin typeface="Calibri"/>
                <a:cs typeface="Calibri"/>
              </a:rPr>
              <a:t>access to. </a:t>
            </a:r>
            <a:r>
              <a:rPr sz="750" spc="-3" dirty="0">
                <a:solidFill>
                  <a:srgbClr val="365F91"/>
                </a:solidFill>
                <a:latin typeface="Calibri"/>
                <a:cs typeface="Calibri"/>
              </a:rPr>
              <a:t>Password resets use valuable time </a:t>
            </a:r>
            <a:r>
              <a:rPr sz="750" dirty="0">
                <a:solidFill>
                  <a:srgbClr val="365F91"/>
                </a:solidFill>
                <a:latin typeface="Calibri"/>
                <a:cs typeface="Calibri"/>
              </a:rPr>
              <a:t>otherwise </a:t>
            </a:r>
            <a:r>
              <a:rPr sz="750" spc="-3" dirty="0">
                <a:solidFill>
                  <a:srgbClr val="365F91"/>
                </a:solidFill>
                <a:latin typeface="Calibri"/>
                <a:cs typeface="Calibri"/>
              </a:rPr>
              <a:t>used to  </a:t>
            </a:r>
            <a:r>
              <a:rPr sz="750" dirty="0">
                <a:solidFill>
                  <a:srgbClr val="365F91"/>
                </a:solidFill>
                <a:latin typeface="Calibri"/>
                <a:cs typeface="Calibri"/>
              </a:rPr>
              <a:t>process </a:t>
            </a:r>
            <a:r>
              <a:rPr sz="750" spc="-3" dirty="0">
                <a:solidFill>
                  <a:srgbClr val="365F91"/>
                </a:solidFill>
                <a:latin typeface="Calibri"/>
                <a:cs typeface="Calibri"/>
              </a:rPr>
              <a:t>background checks. </a:t>
            </a:r>
            <a:r>
              <a:rPr sz="750" b="1" spc="-3" dirty="0">
                <a:solidFill>
                  <a:srgbClr val="365F91"/>
                </a:solidFill>
                <a:latin typeface="Calibri"/>
                <a:cs typeface="Calibri"/>
              </a:rPr>
              <a:t>Please also note that MYB must have access </a:t>
            </a:r>
            <a:r>
              <a:rPr sz="750" b="1" dirty="0">
                <a:solidFill>
                  <a:srgbClr val="365F91"/>
                </a:solidFill>
                <a:latin typeface="Calibri"/>
                <a:cs typeface="Calibri"/>
              </a:rPr>
              <a:t>to </a:t>
            </a:r>
            <a:r>
              <a:rPr sz="750" b="1" spc="-3" dirty="0">
                <a:solidFill>
                  <a:srgbClr val="365F91"/>
                </a:solidFill>
                <a:latin typeface="Calibri"/>
                <a:cs typeface="Calibri"/>
              </a:rPr>
              <a:t>your password and secret  question(s) </a:t>
            </a:r>
            <a:r>
              <a:rPr sz="750" b="1" dirty="0">
                <a:solidFill>
                  <a:srgbClr val="365F91"/>
                </a:solidFill>
                <a:latin typeface="Calibri"/>
                <a:cs typeface="Calibri"/>
              </a:rPr>
              <a:t>- </a:t>
            </a:r>
            <a:r>
              <a:rPr sz="750" b="1" spc="-3" dirty="0">
                <a:solidFill>
                  <a:srgbClr val="365F91"/>
                </a:solidFill>
                <a:latin typeface="Calibri"/>
                <a:cs typeface="Calibri"/>
              </a:rPr>
              <a:t>please keep them appropriate and professional. Use of profane or inappropriate  passwords/questions will initiate corrective actions directly </a:t>
            </a:r>
            <a:r>
              <a:rPr sz="750" b="1" dirty="0">
                <a:solidFill>
                  <a:srgbClr val="365F91"/>
                </a:solidFill>
                <a:latin typeface="Calibri"/>
                <a:cs typeface="Calibri"/>
              </a:rPr>
              <a:t>with the U.S. </a:t>
            </a:r>
            <a:r>
              <a:rPr sz="750" b="1" spc="-3" dirty="0">
                <a:solidFill>
                  <a:srgbClr val="365F91"/>
                </a:solidFill>
                <a:latin typeface="Calibri"/>
                <a:cs typeface="Calibri"/>
              </a:rPr>
              <a:t>Department of</a:t>
            </a:r>
            <a:r>
              <a:rPr sz="750" b="1" spc="14" dirty="0">
                <a:solidFill>
                  <a:srgbClr val="365F91"/>
                </a:solidFill>
                <a:latin typeface="Calibri"/>
                <a:cs typeface="Calibri"/>
              </a:rPr>
              <a:t> </a:t>
            </a:r>
            <a:r>
              <a:rPr sz="750" b="1" spc="-3" dirty="0">
                <a:solidFill>
                  <a:srgbClr val="365F91"/>
                </a:solidFill>
                <a:latin typeface="Calibri"/>
                <a:cs typeface="Calibri"/>
              </a:rPr>
              <a:t>Labor.</a:t>
            </a:r>
            <a:endParaRPr sz="750">
              <a:latin typeface="Calibri"/>
              <a:cs typeface="Calibri"/>
            </a:endParaRPr>
          </a:p>
          <a:p>
            <a:pPr>
              <a:spcBef>
                <a:spcPts val="17"/>
              </a:spcBef>
            </a:pPr>
            <a:endParaRPr sz="545">
              <a:latin typeface="Calibri"/>
              <a:cs typeface="Calibri"/>
            </a:endParaRPr>
          </a:p>
          <a:p>
            <a:pPr marL="8659" marR="8659">
              <a:lnSpc>
                <a:spcPct val="116799"/>
              </a:lnSpc>
            </a:pPr>
            <a:r>
              <a:rPr sz="750" dirty="0">
                <a:solidFill>
                  <a:srgbClr val="365F91"/>
                </a:solidFill>
                <a:latin typeface="Calibri"/>
                <a:cs typeface="Calibri"/>
              </a:rPr>
              <a:t>For </a:t>
            </a:r>
            <a:r>
              <a:rPr sz="750" spc="-3" dirty="0">
                <a:solidFill>
                  <a:srgbClr val="365F91"/>
                </a:solidFill>
                <a:latin typeface="Calibri"/>
                <a:cs typeface="Calibri"/>
              </a:rPr>
              <a:t>web-based, on-demand training, </a:t>
            </a:r>
            <a:r>
              <a:rPr sz="750" dirty="0">
                <a:solidFill>
                  <a:srgbClr val="365F91"/>
                </a:solidFill>
                <a:latin typeface="Calibri"/>
                <a:cs typeface="Calibri"/>
              </a:rPr>
              <a:t>the OA </a:t>
            </a:r>
            <a:r>
              <a:rPr sz="750" spc="-3" dirty="0">
                <a:solidFill>
                  <a:srgbClr val="365F91"/>
                </a:solidFill>
                <a:latin typeface="Calibri"/>
                <a:cs typeface="Calibri"/>
              </a:rPr>
              <a:t>completes </a:t>
            </a:r>
            <a:r>
              <a:rPr sz="750" dirty="0">
                <a:solidFill>
                  <a:srgbClr val="365F91"/>
                </a:solidFill>
                <a:latin typeface="Calibri"/>
                <a:cs typeface="Calibri"/>
              </a:rPr>
              <a:t>the </a:t>
            </a:r>
            <a:r>
              <a:rPr sz="750" spc="-3" dirty="0">
                <a:solidFill>
                  <a:srgbClr val="365F91"/>
                </a:solidFill>
                <a:latin typeface="Calibri"/>
                <a:cs typeface="Calibri"/>
              </a:rPr>
              <a:t>training certificate and </a:t>
            </a:r>
            <a:r>
              <a:rPr sz="750" dirty="0">
                <a:solidFill>
                  <a:srgbClr val="365F91"/>
                </a:solidFill>
                <a:latin typeface="Calibri"/>
                <a:cs typeface="Calibri"/>
              </a:rPr>
              <a:t>forwards it </a:t>
            </a:r>
            <a:r>
              <a:rPr sz="750" spc="-3" dirty="0">
                <a:solidFill>
                  <a:srgbClr val="365F91"/>
                </a:solidFill>
                <a:latin typeface="Calibri"/>
                <a:cs typeface="Calibri"/>
              </a:rPr>
              <a:t>to his/her  </a:t>
            </a:r>
            <a:r>
              <a:rPr sz="750" dirty="0">
                <a:solidFill>
                  <a:srgbClr val="365F91"/>
                </a:solidFill>
                <a:latin typeface="Calibri"/>
                <a:cs typeface="Calibri"/>
              </a:rPr>
              <a:t>OA </a:t>
            </a:r>
            <a:r>
              <a:rPr sz="750" spc="-3" dirty="0">
                <a:solidFill>
                  <a:srgbClr val="365F91"/>
                </a:solidFill>
                <a:latin typeface="Calibri"/>
                <a:cs typeface="Calibri"/>
              </a:rPr>
              <a:t>Manager, who </a:t>
            </a:r>
            <a:r>
              <a:rPr sz="750" dirty="0">
                <a:solidFill>
                  <a:srgbClr val="365F91"/>
                </a:solidFill>
                <a:latin typeface="Calibri"/>
                <a:cs typeface="Calibri"/>
              </a:rPr>
              <a:t>is the </a:t>
            </a:r>
            <a:r>
              <a:rPr sz="750" spc="-3" dirty="0">
                <a:solidFill>
                  <a:srgbClr val="365F91"/>
                </a:solidFill>
                <a:latin typeface="Calibri"/>
                <a:cs typeface="Calibri"/>
              </a:rPr>
              <a:t>POC </a:t>
            </a:r>
            <a:r>
              <a:rPr sz="750" dirty="0">
                <a:solidFill>
                  <a:srgbClr val="365F91"/>
                </a:solidFill>
                <a:latin typeface="Calibri"/>
                <a:cs typeface="Calibri"/>
              </a:rPr>
              <a:t>with </a:t>
            </a:r>
            <a:r>
              <a:rPr sz="750" spc="-3" dirty="0">
                <a:solidFill>
                  <a:srgbClr val="365F91"/>
                </a:solidFill>
                <a:latin typeface="Calibri"/>
                <a:cs typeface="Calibri"/>
              </a:rPr>
              <a:t>MYB. Based </a:t>
            </a:r>
            <a:r>
              <a:rPr sz="750" dirty="0">
                <a:solidFill>
                  <a:srgbClr val="365F91"/>
                </a:solidFill>
                <a:latin typeface="Calibri"/>
                <a:cs typeface="Calibri"/>
              </a:rPr>
              <a:t>on </a:t>
            </a:r>
            <a:r>
              <a:rPr sz="750" spc="-3" dirty="0">
                <a:solidFill>
                  <a:srgbClr val="365F91"/>
                </a:solidFill>
                <a:latin typeface="Calibri"/>
                <a:cs typeface="Calibri"/>
              </a:rPr>
              <a:t>completion </a:t>
            </a:r>
            <a:r>
              <a:rPr sz="750" dirty="0">
                <a:solidFill>
                  <a:srgbClr val="365F91"/>
                </a:solidFill>
                <a:latin typeface="Calibri"/>
                <a:cs typeface="Calibri"/>
              </a:rPr>
              <a:t>of the </a:t>
            </a:r>
            <a:r>
              <a:rPr sz="750" spc="-3" dirty="0">
                <a:solidFill>
                  <a:srgbClr val="365F91"/>
                </a:solidFill>
                <a:latin typeface="Calibri"/>
                <a:cs typeface="Calibri"/>
              </a:rPr>
              <a:t>training, the </a:t>
            </a:r>
            <a:r>
              <a:rPr sz="750" dirty="0">
                <a:solidFill>
                  <a:srgbClr val="365F91"/>
                </a:solidFill>
                <a:latin typeface="Calibri"/>
                <a:cs typeface="Calibri"/>
              </a:rPr>
              <a:t>OA/Requestor </a:t>
            </a:r>
            <a:r>
              <a:rPr sz="750" spc="-3" dirty="0">
                <a:solidFill>
                  <a:srgbClr val="365F91"/>
                </a:solidFill>
                <a:latin typeface="Calibri"/>
                <a:cs typeface="Calibri"/>
              </a:rPr>
              <a:t>MYB  </a:t>
            </a:r>
            <a:r>
              <a:rPr sz="750" dirty="0">
                <a:solidFill>
                  <a:srgbClr val="365F91"/>
                </a:solidFill>
                <a:latin typeface="Calibri"/>
                <a:cs typeface="Calibri"/>
              </a:rPr>
              <a:t>POC will </a:t>
            </a:r>
            <a:r>
              <a:rPr sz="750" spc="-3" dirty="0">
                <a:solidFill>
                  <a:srgbClr val="365F91"/>
                </a:solidFill>
                <a:latin typeface="Calibri"/>
                <a:cs typeface="Calibri"/>
              </a:rPr>
              <a:t>send </a:t>
            </a:r>
            <a:r>
              <a:rPr sz="750" dirty="0">
                <a:solidFill>
                  <a:srgbClr val="365F91"/>
                </a:solidFill>
                <a:latin typeface="Calibri"/>
                <a:cs typeface="Calibri"/>
              </a:rPr>
              <a:t>a </a:t>
            </a:r>
            <a:r>
              <a:rPr sz="750" spc="-3" dirty="0">
                <a:solidFill>
                  <a:srgbClr val="365F91"/>
                </a:solidFill>
                <a:latin typeface="Calibri"/>
                <a:cs typeface="Calibri"/>
              </a:rPr>
              <a:t>request for new user </a:t>
            </a:r>
            <a:r>
              <a:rPr sz="750" dirty="0">
                <a:solidFill>
                  <a:srgbClr val="365F91"/>
                </a:solidFill>
                <a:latin typeface="Calibri"/>
                <a:cs typeface="Calibri"/>
              </a:rPr>
              <a:t>credentials to </a:t>
            </a:r>
            <a:r>
              <a:rPr sz="750" spc="-3" dirty="0">
                <a:solidFill>
                  <a:srgbClr val="365F91"/>
                </a:solidFill>
                <a:latin typeface="Calibri"/>
                <a:cs typeface="Calibri"/>
              </a:rPr>
              <a:t>MYB (Lauren Harrell)</a:t>
            </a:r>
            <a:r>
              <a:rPr sz="750" spc="3" dirty="0">
                <a:solidFill>
                  <a:srgbClr val="365F91"/>
                </a:solidFill>
                <a:latin typeface="Calibri"/>
                <a:cs typeface="Calibri"/>
              </a:rPr>
              <a:t> </a:t>
            </a:r>
            <a:r>
              <a:rPr sz="750" spc="-3" dirty="0">
                <a:solidFill>
                  <a:srgbClr val="365F91"/>
                </a:solidFill>
                <a:latin typeface="Calibri"/>
                <a:cs typeface="Calibri"/>
                <a:hlinkClick r:id="rId2"/>
              </a:rPr>
              <a:t>myb@mybinc.com.</a:t>
            </a:r>
            <a:endParaRPr sz="750">
              <a:latin typeface="Calibri"/>
              <a:cs typeface="Calibri"/>
            </a:endParaRPr>
          </a:p>
          <a:p>
            <a:pPr>
              <a:spcBef>
                <a:spcPts val="17"/>
              </a:spcBef>
            </a:pPr>
            <a:endParaRPr sz="545">
              <a:latin typeface="Calibri"/>
              <a:cs typeface="Calibri"/>
            </a:endParaRPr>
          </a:p>
          <a:p>
            <a:pPr marL="8659" marR="58880">
              <a:lnSpc>
                <a:spcPct val="117000"/>
              </a:lnSpc>
            </a:pPr>
            <a:r>
              <a:rPr sz="750" b="1" dirty="0">
                <a:solidFill>
                  <a:srgbClr val="365F91"/>
                </a:solidFill>
                <a:latin typeface="Calibri"/>
                <a:cs typeface="Calibri"/>
              </a:rPr>
              <a:t>Be </a:t>
            </a:r>
            <a:r>
              <a:rPr sz="750" b="1" spc="-3" dirty="0">
                <a:solidFill>
                  <a:srgbClr val="365F91"/>
                </a:solidFill>
                <a:latin typeface="Calibri"/>
                <a:cs typeface="Calibri"/>
              </a:rPr>
              <a:t>Cooperative</a:t>
            </a:r>
            <a:r>
              <a:rPr sz="750" spc="-3" dirty="0">
                <a:solidFill>
                  <a:srgbClr val="365F91"/>
                </a:solidFill>
                <a:latin typeface="Calibri"/>
                <a:cs typeface="Calibri"/>
              </a:rPr>
              <a:t>. </a:t>
            </a:r>
            <a:r>
              <a:rPr sz="750" dirty="0">
                <a:solidFill>
                  <a:srgbClr val="365F91"/>
                </a:solidFill>
                <a:latin typeface="Calibri"/>
                <a:cs typeface="Calibri"/>
              </a:rPr>
              <a:t>MYB </a:t>
            </a:r>
            <a:r>
              <a:rPr sz="750" spc="-3" dirty="0">
                <a:solidFill>
                  <a:srgbClr val="365F91"/>
                </a:solidFill>
                <a:latin typeface="Calibri"/>
                <a:cs typeface="Calibri"/>
              </a:rPr>
              <a:t>works to complete </a:t>
            </a:r>
            <a:r>
              <a:rPr sz="750" dirty="0">
                <a:solidFill>
                  <a:srgbClr val="365F91"/>
                </a:solidFill>
                <a:latin typeface="Calibri"/>
                <a:cs typeface="Calibri"/>
              </a:rPr>
              <a:t>candidate </a:t>
            </a:r>
            <a:r>
              <a:rPr sz="750" spc="-3" dirty="0">
                <a:solidFill>
                  <a:srgbClr val="365F91"/>
                </a:solidFill>
                <a:latin typeface="Calibri"/>
                <a:cs typeface="Calibri"/>
              </a:rPr>
              <a:t>background checks </a:t>
            </a:r>
            <a:r>
              <a:rPr sz="750" dirty="0">
                <a:solidFill>
                  <a:srgbClr val="365F91"/>
                </a:solidFill>
                <a:latin typeface="Calibri"/>
                <a:cs typeface="Calibri"/>
              </a:rPr>
              <a:t>as </a:t>
            </a:r>
            <a:r>
              <a:rPr sz="750" spc="-3" dirty="0">
                <a:solidFill>
                  <a:srgbClr val="365F91"/>
                </a:solidFill>
                <a:latin typeface="Calibri"/>
                <a:cs typeface="Calibri"/>
              </a:rPr>
              <a:t>quickly </a:t>
            </a:r>
            <a:r>
              <a:rPr sz="750" dirty="0">
                <a:solidFill>
                  <a:srgbClr val="365F91"/>
                </a:solidFill>
                <a:latin typeface="Calibri"/>
                <a:cs typeface="Calibri"/>
              </a:rPr>
              <a:t>as </a:t>
            </a:r>
            <a:r>
              <a:rPr sz="750" spc="-3" dirty="0">
                <a:solidFill>
                  <a:srgbClr val="365F91"/>
                </a:solidFill>
                <a:latin typeface="Calibri"/>
                <a:cs typeface="Calibri"/>
              </a:rPr>
              <a:t>possible. </a:t>
            </a:r>
            <a:r>
              <a:rPr sz="750" dirty="0">
                <a:solidFill>
                  <a:srgbClr val="365F91"/>
                </a:solidFill>
                <a:latin typeface="Calibri"/>
                <a:cs typeface="Calibri"/>
              </a:rPr>
              <a:t>When  discrepancies </a:t>
            </a:r>
            <a:r>
              <a:rPr sz="750" spc="-3" dirty="0">
                <a:solidFill>
                  <a:srgbClr val="365F91"/>
                </a:solidFill>
                <a:latin typeface="Calibri"/>
                <a:cs typeface="Calibri"/>
              </a:rPr>
              <a:t>are found, MYB must reach </a:t>
            </a:r>
            <a:r>
              <a:rPr sz="750" dirty="0">
                <a:solidFill>
                  <a:srgbClr val="365F91"/>
                </a:solidFill>
                <a:latin typeface="Calibri"/>
                <a:cs typeface="Calibri"/>
              </a:rPr>
              <a:t>out </a:t>
            </a:r>
            <a:r>
              <a:rPr sz="750" spc="-3" dirty="0">
                <a:solidFill>
                  <a:srgbClr val="365F91"/>
                </a:solidFill>
                <a:latin typeface="Calibri"/>
                <a:cs typeface="Calibri"/>
              </a:rPr>
              <a:t>to confirm information. Remember, </a:t>
            </a:r>
            <a:r>
              <a:rPr sz="750" dirty="0">
                <a:solidFill>
                  <a:srgbClr val="365F91"/>
                </a:solidFill>
                <a:latin typeface="Calibri"/>
                <a:cs typeface="Calibri"/>
              </a:rPr>
              <a:t>MYB </a:t>
            </a:r>
            <a:r>
              <a:rPr sz="750" spc="-3" dirty="0">
                <a:solidFill>
                  <a:srgbClr val="365F91"/>
                </a:solidFill>
                <a:latin typeface="Calibri"/>
                <a:cs typeface="Calibri"/>
              </a:rPr>
              <a:t>does not see  </a:t>
            </a:r>
            <a:r>
              <a:rPr sz="750" dirty="0">
                <a:solidFill>
                  <a:srgbClr val="365F91"/>
                </a:solidFill>
                <a:latin typeface="Calibri"/>
                <a:cs typeface="Calibri"/>
              </a:rPr>
              <a:t>your </a:t>
            </a:r>
            <a:r>
              <a:rPr sz="750" spc="-3" dirty="0">
                <a:solidFill>
                  <a:srgbClr val="365F91"/>
                </a:solidFill>
                <a:latin typeface="Calibri"/>
                <a:cs typeface="Calibri"/>
              </a:rPr>
              <a:t>paperwork so </a:t>
            </a:r>
            <a:r>
              <a:rPr sz="750" dirty="0">
                <a:solidFill>
                  <a:srgbClr val="365F91"/>
                </a:solidFill>
                <a:latin typeface="Calibri"/>
                <a:cs typeface="Calibri"/>
              </a:rPr>
              <a:t>when </a:t>
            </a:r>
            <a:r>
              <a:rPr sz="750" spc="-3" dirty="0">
                <a:solidFill>
                  <a:srgbClr val="365F91"/>
                </a:solidFill>
                <a:latin typeface="Calibri"/>
                <a:cs typeface="Calibri"/>
              </a:rPr>
              <a:t>discrepancies </a:t>
            </a:r>
            <a:r>
              <a:rPr sz="750" dirty="0">
                <a:solidFill>
                  <a:srgbClr val="365F91"/>
                </a:solidFill>
                <a:latin typeface="Calibri"/>
                <a:cs typeface="Calibri"/>
              </a:rPr>
              <a:t>are </a:t>
            </a:r>
            <a:r>
              <a:rPr sz="750" spc="-3" dirty="0">
                <a:solidFill>
                  <a:srgbClr val="365F91"/>
                </a:solidFill>
                <a:latin typeface="Calibri"/>
                <a:cs typeface="Calibri"/>
              </a:rPr>
              <a:t>found, we must verify correctness to </a:t>
            </a:r>
            <a:r>
              <a:rPr sz="750" dirty="0">
                <a:solidFill>
                  <a:srgbClr val="365F91"/>
                </a:solidFill>
                <a:latin typeface="Calibri"/>
                <a:cs typeface="Calibri"/>
              </a:rPr>
              <a:t>provide a </a:t>
            </a:r>
            <a:r>
              <a:rPr sz="750" spc="-3" dirty="0">
                <a:solidFill>
                  <a:srgbClr val="365F91"/>
                </a:solidFill>
                <a:latin typeface="Calibri"/>
                <a:cs typeface="Calibri"/>
              </a:rPr>
              <a:t>more  </a:t>
            </a:r>
            <a:r>
              <a:rPr sz="750" dirty="0">
                <a:solidFill>
                  <a:srgbClr val="365F91"/>
                </a:solidFill>
                <a:latin typeface="Calibri"/>
                <a:cs typeface="Calibri"/>
              </a:rPr>
              <a:t>accurate </a:t>
            </a:r>
            <a:r>
              <a:rPr sz="750" spc="-3" dirty="0">
                <a:solidFill>
                  <a:srgbClr val="365F91"/>
                </a:solidFill>
                <a:latin typeface="Calibri"/>
                <a:cs typeface="Calibri"/>
              </a:rPr>
              <a:t>search </a:t>
            </a:r>
            <a:r>
              <a:rPr sz="750" dirty="0">
                <a:solidFill>
                  <a:srgbClr val="365F91"/>
                </a:solidFill>
                <a:latin typeface="Calibri"/>
                <a:cs typeface="Calibri"/>
              </a:rPr>
              <a:t>result </a:t>
            </a:r>
            <a:r>
              <a:rPr sz="750" spc="-3" dirty="0">
                <a:solidFill>
                  <a:srgbClr val="365F91"/>
                </a:solidFill>
                <a:latin typeface="Calibri"/>
                <a:cs typeface="Calibri"/>
              </a:rPr>
              <a:t>for </a:t>
            </a:r>
            <a:r>
              <a:rPr sz="750" spc="-3" dirty="0">
                <a:solidFill>
                  <a:srgbClr val="1F487C"/>
                </a:solidFill>
                <a:latin typeface="Calibri"/>
                <a:cs typeface="Calibri"/>
              </a:rPr>
              <a:t>you. </a:t>
            </a:r>
            <a:r>
              <a:rPr sz="750" dirty="0">
                <a:solidFill>
                  <a:srgbClr val="1F487C"/>
                </a:solidFill>
                <a:latin typeface="Calibri"/>
                <a:cs typeface="Calibri"/>
              </a:rPr>
              <a:t>A </a:t>
            </a:r>
            <a:r>
              <a:rPr sz="750" spc="-3" dirty="0">
                <a:solidFill>
                  <a:srgbClr val="1F487C"/>
                </a:solidFill>
                <a:latin typeface="Calibri"/>
                <a:cs typeface="Calibri"/>
              </a:rPr>
              <a:t>cooperative process </a:t>
            </a:r>
            <a:r>
              <a:rPr sz="750" dirty="0">
                <a:solidFill>
                  <a:srgbClr val="1F487C"/>
                </a:solidFill>
                <a:latin typeface="Calibri"/>
                <a:cs typeface="Calibri"/>
              </a:rPr>
              <a:t>will render the </a:t>
            </a:r>
            <a:r>
              <a:rPr sz="750" spc="-3" dirty="0">
                <a:solidFill>
                  <a:srgbClr val="1F487C"/>
                </a:solidFill>
                <a:latin typeface="Calibri"/>
                <a:cs typeface="Calibri"/>
              </a:rPr>
              <a:t>most accurate </a:t>
            </a:r>
            <a:r>
              <a:rPr sz="750" dirty="0">
                <a:solidFill>
                  <a:srgbClr val="1F487C"/>
                </a:solidFill>
                <a:latin typeface="Calibri"/>
                <a:cs typeface="Calibri"/>
              </a:rPr>
              <a:t>and </a:t>
            </a:r>
            <a:r>
              <a:rPr sz="750" spc="-3" dirty="0">
                <a:solidFill>
                  <a:srgbClr val="1F487C"/>
                </a:solidFill>
                <a:latin typeface="Calibri"/>
                <a:cs typeface="Calibri"/>
              </a:rPr>
              <a:t>timely</a:t>
            </a:r>
            <a:r>
              <a:rPr sz="750" spc="41" dirty="0">
                <a:solidFill>
                  <a:srgbClr val="1F487C"/>
                </a:solidFill>
                <a:latin typeface="Calibri"/>
                <a:cs typeface="Calibri"/>
              </a:rPr>
              <a:t> </a:t>
            </a:r>
            <a:r>
              <a:rPr sz="750" dirty="0">
                <a:solidFill>
                  <a:srgbClr val="1F487C"/>
                </a:solidFill>
                <a:latin typeface="Calibri"/>
                <a:cs typeface="Calibri"/>
              </a:rPr>
              <a:t>results.</a:t>
            </a:r>
            <a:endParaRPr sz="750">
              <a:latin typeface="Calibri"/>
              <a:cs typeface="Calibri"/>
            </a:endParaRPr>
          </a:p>
          <a:p>
            <a:pPr>
              <a:lnSpc>
                <a:spcPct val="100000"/>
              </a:lnSpc>
            </a:pPr>
            <a:endParaRPr sz="682">
              <a:latin typeface="Calibri"/>
              <a:cs typeface="Calibri"/>
            </a:endParaRPr>
          </a:p>
          <a:p>
            <a:pPr marL="30306">
              <a:spcBef>
                <a:spcPts val="3"/>
              </a:spcBef>
            </a:pPr>
            <a:r>
              <a:rPr sz="750" dirty="0">
                <a:solidFill>
                  <a:srgbClr val="1F487C"/>
                </a:solidFill>
                <a:latin typeface="Calibri"/>
                <a:cs typeface="Calibri"/>
              </a:rPr>
              <a:t>If you </a:t>
            </a:r>
            <a:r>
              <a:rPr sz="750" spc="-3" dirty="0">
                <a:solidFill>
                  <a:srgbClr val="1F487C"/>
                </a:solidFill>
                <a:latin typeface="Calibri"/>
                <a:cs typeface="Calibri"/>
              </a:rPr>
              <a:t>have additional questions, please </a:t>
            </a:r>
            <a:r>
              <a:rPr sz="750" dirty="0">
                <a:solidFill>
                  <a:srgbClr val="1F487C"/>
                </a:solidFill>
                <a:latin typeface="Calibri"/>
                <a:cs typeface="Calibri"/>
              </a:rPr>
              <a:t>call </a:t>
            </a:r>
            <a:r>
              <a:rPr sz="750" spc="-3" dirty="0">
                <a:solidFill>
                  <a:srgbClr val="1F487C"/>
                </a:solidFill>
                <a:latin typeface="Calibri"/>
                <a:cs typeface="Calibri"/>
              </a:rPr>
              <a:t>1-888-758-3776 </a:t>
            </a:r>
            <a:r>
              <a:rPr sz="750" dirty="0">
                <a:solidFill>
                  <a:srgbClr val="1F487C"/>
                </a:solidFill>
                <a:latin typeface="Calibri"/>
                <a:cs typeface="Calibri"/>
              </a:rPr>
              <a:t>or </a:t>
            </a:r>
            <a:r>
              <a:rPr sz="750" spc="-3" dirty="0">
                <a:solidFill>
                  <a:srgbClr val="1F487C"/>
                </a:solidFill>
                <a:latin typeface="Calibri"/>
                <a:cs typeface="Calibri"/>
              </a:rPr>
              <a:t>email</a:t>
            </a:r>
            <a:r>
              <a:rPr sz="750" spc="10" dirty="0">
                <a:solidFill>
                  <a:srgbClr val="1F487C"/>
                </a:solidFill>
                <a:latin typeface="Calibri"/>
                <a:cs typeface="Calibri"/>
              </a:rPr>
              <a:t> </a:t>
            </a:r>
            <a:r>
              <a:rPr sz="750" u="sng" spc="-3" dirty="0">
                <a:solidFill>
                  <a:srgbClr val="0000FF"/>
                </a:solidFill>
                <a:uFill>
                  <a:solidFill>
                    <a:srgbClr val="0000FF"/>
                  </a:solidFill>
                </a:uFill>
                <a:latin typeface="Calibri"/>
                <a:cs typeface="Calibri"/>
                <a:hlinkClick r:id="rId2"/>
              </a:rPr>
              <a:t>myb@mybinc.com</a:t>
            </a:r>
            <a:r>
              <a:rPr sz="750" u="sng" spc="-3" dirty="0">
                <a:solidFill>
                  <a:srgbClr val="0000FF"/>
                </a:solidFill>
                <a:uFill>
                  <a:solidFill>
                    <a:srgbClr val="0000FF"/>
                  </a:solidFill>
                </a:uFill>
                <a:latin typeface="Calibri"/>
                <a:cs typeface="Calibri"/>
              </a:rPr>
              <a:t>**</a:t>
            </a:r>
            <a:endParaRPr sz="750">
              <a:latin typeface="Calibri"/>
              <a:cs typeface="Calibri"/>
            </a:endParaRPr>
          </a:p>
          <a:p>
            <a:pPr>
              <a:spcBef>
                <a:spcPts val="14"/>
              </a:spcBef>
            </a:pPr>
            <a:endParaRPr sz="545">
              <a:latin typeface="Calibri"/>
              <a:cs typeface="Calibri"/>
            </a:endParaRPr>
          </a:p>
          <a:p>
            <a:pPr marL="8659" marR="106071">
              <a:lnSpc>
                <a:spcPct val="117300"/>
              </a:lnSpc>
            </a:pPr>
            <a:r>
              <a:rPr sz="750" dirty="0">
                <a:solidFill>
                  <a:srgbClr val="1F487C"/>
                </a:solidFill>
                <a:latin typeface="Calibri"/>
                <a:cs typeface="Calibri"/>
              </a:rPr>
              <a:t>Questions </a:t>
            </a:r>
            <a:r>
              <a:rPr sz="750" spc="-3" dirty="0">
                <a:solidFill>
                  <a:srgbClr val="1F487C"/>
                </a:solidFill>
                <a:latin typeface="Calibri"/>
                <a:cs typeface="Calibri"/>
              </a:rPr>
              <a:t>regarding national </a:t>
            </a:r>
            <a:r>
              <a:rPr sz="750" dirty="0">
                <a:solidFill>
                  <a:srgbClr val="1F487C"/>
                </a:solidFill>
                <a:latin typeface="Calibri"/>
                <a:cs typeface="Calibri"/>
              </a:rPr>
              <a:t>Job </a:t>
            </a:r>
            <a:r>
              <a:rPr sz="750" spc="-3" dirty="0">
                <a:solidFill>
                  <a:srgbClr val="1F487C"/>
                </a:solidFill>
                <a:latin typeface="Calibri"/>
                <a:cs typeface="Calibri"/>
              </a:rPr>
              <a:t>Corps policy related </a:t>
            </a:r>
            <a:r>
              <a:rPr sz="750" dirty="0">
                <a:solidFill>
                  <a:srgbClr val="1F487C"/>
                </a:solidFill>
                <a:latin typeface="Calibri"/>
                <a:cs typeface="Calibri"/>
              </a:rPr>
              <a:t>to </a:t>
            </a:r>
            <a:r>
              <a:rPr sz="750" spc="-3" dirty="0">
                <a:solidFill>
                  <a:srgbClr val="1F487C"/>
                </a:solidFill>
                <a:latin typeface="Calibri"/>
                <a:cs typeface="Calibri"/>
              </a:rPr>
              <a:t>criminal background information may be  </a:t>
            </a:r>
            <a:r>
              <a:rPr sz="750" dirty="0">
                <a:solidFill>
                  <a:srgbClr val="1F487C"/>
                </a:solidFill>
                <a:latin typeface="Calibri"/>
                <a:cs typeface="Calibri"/>
              </a:rPr>
              <a:t>directed to the </a:t>
            </a:r>
            <a:r>
              <a:rPr sz="750" spc="-3" dirty="0">
                <a:solidFill>
                  <a:srgbClr val="1F487C"/>
                </a:solidFill>
                <a:latin typeface="Calibri"/>
                <a:cs typeface="Calibri"/>
              </a:rPr>
              <a:t>Job Corps National Office at </a:t>
            </a:r>
            <a:r>
              <a:rPr sz="750" spc="-3" dirty="0">
                <a:solidFill>
                  <a:srgbClr val="1F487C"/>
                </a:solidFill>
                <a:latin typeface="Calibri"/>
                <a:cs typeface="Calibri"/>
                <a:hlinkClick r:id="rId3"/>
              </a:rPr>
              <a:t>OJC-PSS@dol.gov.</a:t>
            </a:r>
            <a:r>
              <a:rPr sz="750" spc="-3" dirty="0">
                <a:solidFill>
                  <a:srgbClr val="1F487C"/>
                </a:solidFill>
                <a:latin typeface="Calibri"/>
                <a:cs typeface="Calibri"/>
              </a:rPr>
              <a:t> MYB directs </a:t>
            </a:r>
            <a:r>
              <a:rPr sz="750" dirty="0">
                <a:solidFill>
                  <a:srgbClr val="1F487C"/>
                </a:solidFill>
                <a:latin typeface="Calibri"/>
                <a:cs typeface="Calibri"/>
              </a:rPr>
              <a:t>all </a:t>
            </a:r>
            <a:r>
              <a:rPr sz="750" spc="-3" dirty="0">
                <a:solidFill>
                  <a:srgbClr val="1F487C"/>
                </a:solidFill>
                <a:latin typeface="Calibri"/>
                <a:cs typeface="Calibri"/>
              </a:rPr>
              <a:t>program policy-related  </a:t>
            </a:r>
            <a:r>
              <a:rPr sz="750" dirty="0">
                <a:solidFill>
                  <a:srgbClr val="1F487C"/>
                </a:solidFill>
                <a:latin typeface="Calibri"/>
                <a:cs typeface="Calibri"/>
              </a:rPr>
              <a:t>questions to that</a:t>
            </a:r>
            <a:r>
              <a:rPr sz="750" spc="-20" dirty="0">
                <a:solidFill>
                  <a:srgbClr val="1F487C"/>
                </a:solidFill>
                <a:latin typeface="Calibri"/>
                <a:cs typeface="Calibri"/>
              </a:rPr>
              <a:t> </a:t>
            </a:r>
            <a:r>
              <a:rPr sz="750" spc="-3" dirty="0">
                <a:solidFill>
                  <a:srgbClr val="1F487C"/>
                </a:solidFill>
                <a:latin typeface="Calibri"/>
                <a:cs typeface="Calibri"/>
              </a:rPr>
              <a:t>office.</a:t>
            </a:r>
            <a:endParaRPr sz="750">
              <a:latin typeface="Calibri"/>
              <a:cs typeface="Calibri"/>
            </a:endParaRPr>
          </a:p>
        </p:txBody>
      </p:sp>
      <p:sp>
        <p:nvSpPr>
          <p:cNvPr id="7" name="object 7"/>
          <p:cNvSpPr txBox="1">
            <a:spLocks noGrp="1"/>
          </p:cNvSpPr>
          <p:nvPr>
            <p:ph type="sldNum" sz="quarter" idx="4294967295"/>
          </p:nvPr>
        </p:nvSpPr>
        <p:spPr>
          <a:xfrm>
            <a:off x="1922318" y="0"/>
            <a:ext cx="0" cy="307777"/>
          </a:xfrm>
          <a:prstGeom prst="rect">
            <a:avLst/>
          </a:prstGeom>
        </p:spPr>
        <p:txBody>
          <a:bodyPr vert="horz" wrap="square" lIns="0" tIns="0" rIns="0" bIns="0" rtlCol="0">
            <a:spAutoFit/>
          </a:bodyPr>
          <a:lstStyle/>
          <a:p>
            <a:pPr marL="25977">
              <a:lnSpc>
                <a:spcPts val="784"/>
              </a:lnSpc>
            </a:pPr>
            <a:fld id="{81D60167-4931-47E6-BA6A-407CBD079E47}" type="slidenum">
              <a:rPr dirty="0"/>
              <a:pPr marL="25977">
                <a:lnSpc>
                  <a:spcPts val="784"/>
                </a:lnSpc>
              </a:pPr>
              <a:t>21</a:t>
            </a:fld>
            <a:endParaRPr dirty="0"/>
          </a:p>
        </p:txBody>
      </p:sp>
    </p:spTree>
    <p:extLst>
      <p:ext uri="{BB962C8B-B14F-4D97-AF65-F5344CB8AC3E}">
        <p14:creationId xmlns:p14="http://schemas.microsoft.com/office/powerpoint/2010/main" val="3309263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Us</a:t>
            </a:r>
            <a:endParaRPr lang="en-US" dirty="0"/>
          </a:p>
        </p:txBody>
      </p:sp>
      <p:sp>
        <p:nvSpPr>
          <p:cNvPr id="3" name="Content Placeholder 2"/>
          <p:cNvSpPr>
            <a:spLocks noGrp="1"/>
          </p:cNvSpPr>
          <p:nvPr>
            <p:ph idx="1"/>
          </p:nvPr>
        </p:nvSpPr>
        <p:spPr/>
        <p:txBody>
          <a:bodyPr/>
          <a:lstStyle/>
          <a:p>
            <a:r>
              <a:rPr lang="en-US" dirty="0" smtClean="0">
                <a:hlinkClick r:id="rId2"/>
              </a:rPr>
              <a:t>OJC-PSS@dol.gov</a:t>
            </a:r>
            <a:endParaRPr lang="en-US" dirty="0" smtClean="0"/>
          </a:p>
          <a:p>
            <a:r>
              <a:rPr lang="en-US" dirty="0" smtClean="0">
                <a:hlinkClick r:id="rId3"/>
              </a:rPr>
              <a:t>Hall.Daunta.R@dol.gov</a:t>
            </a:r>
            <a:endParaRPr lang="en-US" dirty="0" smtClean="0"/>
          </a:p>
          <a:p>
            <a:r>
              <a:rPr lang="en-US" dirty="0" smtClean="0">
                <a:hlinkClick r:id="rId4"/>
              </a:rPr>
              <a:t>Franklin.Cordenay.N@dol.gov</a:t>
            </a:r>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20605015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9632" y="3810000"/>
            <a:ext cx="5501898" cy="1200329"/>
          </a:xfrm>
          <a:prstGeom prst="rect">
            <a:avLst/>
          </a:prstGeom>
          <a:noFill/>
        </p:spPr>
        <p:txBody>
          <a:bodyPr wrap="square" lIns="91440" tIns="45720" rIns="91440" bIns="45720">
            <a:spAutoFit/>
          </a:bodyPr>
          <a:lstStyle/>
          <a:p>
            <a:pPr algn="ctr"/>
            <a:r>
              <a:rPr lang="en-US" sz="7200" b="1" cap="none" spc="0" dirty="0" smtClean="0">
                <a:ln w="22225">
                  <a:solidFill>
                    <a:schemeClr val="accent2"/>
                  </a:solidFill>
                  <a:prstDash val="solid"/>
                </a:ln>
                <a:solidFill>
                  <a:schemeClr val="accent2">
                    <a:lumMod val="40000"/>
                    <a:lumOff val="60000"/>
                  </a:schemeClr>
                </a:solidFill>
                <a:effectLst/>
              </a:rPr>
              <a:t>Questions?</a:t>
            </a:r>
            <a:endParaRPr lang="en-US" sz="7200" b="1" cap="none" spc="0" dirty="0">
              <a:ln w="22225">
                <a:solidFill>
                  <a:schemeClr val="accent2"/>
                </a:solidFill>
                <a:prstDash val="solid"/>
              </a:ln>
              <a:solidFill>
                <a:schemeClr val="accent2">
                  <a:lumMod val="40000"/>
                  <a:lumOff val="60000"/>
                </a:schemeClr>
              </a:solidFill>
              <a:effectLst/>
            </a:endParaRPr>
          </a:p>
        </p:txBody>
      </p:sp>
      <p:sp>
        <p:nvSpPr>
          <p:cNvPr id="5"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6977" y="609600"/>
            <a:ext cx="4648200" cy="4648200"/>
          </a:xfrm>
          <a:prstGeom prst="rect">
            <a:avLst/>
          </a:prstGeom>
        </p:spPr>
      </p:pic>
    </p:spTree>
    <p:extLst>
      <p:ext uri="{BB962C8B-B14F-4D97-AF65-F5344CB8AC3E}">
        <p14:creationId xmlns:p14="http://schemas.microsoft.com/office/powerpoint/2010/main" val="1177092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solidFill>
                  <a:schemeClr val="tx2">
                    <a:lumMod val="75000"/>
                  </a:schemeClr>
                </a:solidFill>
                <a:cs typeface="Calibri" panose="020F0502020204030204" pitchFamily="34" charset="0"/>
              </a:rPr>
              <a:t>AGENDA</a:t>
            </a:r>
            <a:endParaRPr lang="en-US" sz="4000" b="1" dirty="0">
              <a:solidFill>
                <a:schemeClr val="tx2">
                  <a:lumMod val="75000"/>
                </a:schemeClr>
              </a:solidFill>
              <a:cs typeface="Calibri" panose="020F0502020204030204" pitchFamily="34" charset="0"/>
            </a:endParaRPr>
          </a:p>
        </p:txBody>
      </p:sp>
      <p:sp>
        <p:nvSpPr>
          <p:cNvPr id="3" name="Content Placeholder 2"/>
          <p:cNvSpPr>
            <a:spLocks noGrp="1"/>
          </p:cNvSpPr>
          <p:nvPr>
            <p:ph idx="1"/>
          </p:nvPr>
        </p:nvSpPr>
        <p:spPr>
          <a:xfrm>
            <a:off x="435543" y="1600200"/>
            <a:ext cx="8229600" cy="4495800"/>
          </a:xfrm>
        </p:spPr>
        <p:txBody>
          <a:bodyPr>
            <a:noAutofit/>
          </a:bodyPr>
          <a:lstStyle/>
          <a:p>
            <a:pPr marL="57150" indent="0" algn="ctr">
              <a:buNone/>
            </a:pPr>
            <a:r>
              <a:rPr lang="en-US" b="1" dirty="0" smtClean="0">
                <a:solidFill>
                  <a:schemeClr val="tx2">
                    <a:lumMod val="75000"/>
                  </a:schemeClr>
                </a:solidFill>
              </a:rPr>
              <a:t>To  provide an overview of the Job Corps Scholars Applicant Background Check process. </a:t>
            </a:r>
            <a:endParaRPr lang="en-US" b="1" dirty="0">
              <a:solidFill>
                <a:schemeClr val="tx2">
                  <a:lumMod val="75000"/>
                </a:schemeClr>
              </a:solidFill>
            </a:endParaRPr>
          </a:p>
          <a:p>
            <a:pPr marL="57150" indent="0" algn="ctr">
              <a:buNone/>
            </a:pPr>
            <a:endParaRPr lang="en-US" dirty="0" smtClean="0">
              <a:solidFill>
                <a:schemeClr val="tx2">
                  <a:lumMod val="75000"/>
                </a:schemeClr>
              </a:solidFill>
            </a:endParaRPr>
          </a:p>
          <a:p>
            <a:pPr marL="57150" indent="0" algn="ctr">
              <a:buNone/>
            </a:pPr>
            <a:endParaRPr lang="en-US" dirty="0">
              <a:solidFill>
                <a:schemeClr val="tx2">
                  <a:lumMod val="75000"/>
                </a:schemeClr>
              </a:solidFill>
            </a:endParaRPr>
          </a:p>
        </p:txBody>
      </p:sp>
    </p:spTree>
    <p:extLst>
      <p:ext uri="{BB962C8B-B14F-4D97-AF65-F5344CB8AC3E}">
        <p14:creationId xmlns:p14="http://schemas.microsoft.com/office/powerpoint/2010/main" val="1572389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solidFill>
                  <a:srgbClr val="002060"/>
                </a:solidFill>
                <a:latin typeface="Calibri" panose="020F0502020204030204" pitchFamily="34" charset="0"/>
                <a:cs typeface="Calibri" panose="020F0502020204030204" pitchFamily="34" charset="0"/>
              </a:rPr>
              <a:t>Background</a:t>
            </a:r>
            <a:endParaRPr lang="en-US" sz="2800" b="1" dirty="0">
              <a:solidFill>
                <a:srgbClr val="002060"/>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838200" y="1447800"/>
            <a:ext cx="7848600" cy="4754562"/>
          </a:xfrm>
        </p:spPr>
        <p:txBody>
          <a:bodyPr>
            <a:normAutofit/>
          </a:bodyPr>
          <a:lstStyle/>
          <a:p>
            <a:pPr marL="0" indent="0" defTabSz="912937">
              <a:spcBef>
                <a:spcPts val="1200"/>
              </a:spcBef>
              <a:buNone/>
              <a:defRPr/>
            </a:pPr>
            <a:r>
              <a:rPr lang="en-US" sz="2200" b="1" dirty="0" smtClean="0">
                <a:solidFill>
                  <a:schemeClr val="tx2">
                    <a:lumMod val="75000"/>
                  </a:schemeClr>
                </a:solidFill>
                <a:latin typeface="Calibri" panose="020F0502020204030204" pitchFamily="34" charset="0"/>
                <a:cs typeface="Calibri" panose="020F0502020204030204" pitchFamily="34" charset="0"/>
              </a:rPr>
              <a:t>The Job Corps scholars program is a </a:t>
            </a:r>
            <a:r>
              <a:rPr lang="en-US" sz="2200" b="1" dirty="0" smtClean="0">
                <a:solidFill>
                  <a:schemeClr val="tx2">
                    <a:lumMod val="75000"/>
                  </a:schemeClr>
                </a:solidFill>
                <a:latin typeface="Calibri" panose="020F0502020204030204" pitchFamily="34" charset="0"/>
                <a:cs typeface="Calibri" panose="020F0502020204030204" pitchFamily="34" charset="0"/>
              </a:rPr>
              <a:t>new </a:t>
            </a:r>
            <a:r>
              <a:rPr lang="en-US" sz="2200" b="1" dirty="0" smtClean="0">
                <a:solidFill>
                  <a:schemeClr val="tx2">
                    <a:lumMod val="75000"/>
                  </a:schemeClr>
                </a:solidFill>
                <a:latin typeface="Calibri" panose="020F0502020204030204" pitchFamily="34" charset="0"/>
                <a:cs typeface="Calibri" panose="020F0502020204030204" pitchFamily="34" charset="0"/>
              </a:rPr>
              <a:t>initiative in which Job Corps collaborates with </a:t>
            </a:r>
            <a:r>
              <a:rPr lang="en-US" sz="2200" b="1" dirty="0" smtClean="0">
                <a:solidFill>
                  <a:schemeClr val="tx2">
                    <a:lumMod val="75000"/>
                  </a:schemeClr>
                </a:solidFill>
                <a:latin typeface="Calibri" panose="020F0502020204030204" pitchFamily="34" charset="0"/>
                <a:cs typeface="Calibri" panose="020F0502020204030204" pitchFamily="34" charset="0"/>
              </a:rPr>
              <a:t>colleges </a:t>
            </a:r>
            <a:r>
              <a:rPr lang="en-US" sz="2200" b="1" dirty="0" smtClean="0">
                <a:solidFill>
                  <a:schemeClr val="tx2">
                    <a:lumMod val="75000"/>
                  </a:schemeClr>
                </a:solidFill>
                <a:latin typeface="Calibri" panose="020F0502020204030204" pitchFamily="34" charset="0"/>
                <a:cs typeface="Calibri" panose="020F0502020204030204" pitchFamily="34" charset="0"/>
              </a:rPr>
              <a:t>and universities </a:t>
            </a:r>
            <a:r>
              <a:rPr lang="en-US" sz="2200" b="1" dirty="0" smtClean="0">
                <a:solidFill>
                  <a:schemeClr val="tx2">
                    <a:lumMod val="75000"/>
                  </a:schemeClr>
                </a:solidFill>
                <a:latin typeface="Calibri" panose="020F0502020204030204" pitchFamily="34" charset="0"/>
                <a:cs typeface="Calibri" panose="020F0502020204030204" pitchFamily="34" charset="0"/>
              </a:rPr>
              <a:t> to provide grants </a:t>
            </a:r>
            <a:r>
              <a:rPr lang="en-US" sz="2200" b="1" dirty="0" smtClean="0">
                <a:solidFill>
                  <a:schemeClr val="tx2">
                    <a:lumMod val="75000"/>
                  </a:schemeClr>
                </a:solidFill>
                <a:latin typeface="Calibri" panose="020F0502020204030204" pitchFamily="34" charset="0"/>
                <a:cs typeface="Calibri" panose="020F0502020204030204" pitchFamily="34" charset="0"/>
              </a:rPr>
              <a:t>to qualified students.</a:t>
            </a:r>
          </a:p>
          <a:p>
            <a:pPr marL="0" indent="0" defTabSz="912937">
              <a:spcBef>
                <a:spcPts val="1200"/>
              </a:spcBef>
              <a:buNone/>
              <a:defRPr/>
            </a:pPr>
            <a:endParaRPr lang="en-US" sz="2200" b="1" dirty="0">
              <a:solidFill>
                <a:schemeClr val="tx2">
                  <a:lumMod val="75000"/>
                </a:schemeClr>
              </a:solidFill>
              <a:latin typeface="Calibri" panose="020F0502020204030204" pitchFamily="34" charset="0"/>
              <a:cs typeface="Calibri" panose="020F0502020204030204" pitchFamily="34" charset="0"/>
            </a:endParaRPr>
          </a:p>
          <a:p>
            <a:pPr marL="0" indent="0" defTabSz="912937">
              <a:spcBef>
                <a:spcPts val="1200"/>
              </a:spcBef>
              <a:buNone/>
              <a:defRPr/>
            </a:pPr>
            <a:r>
              <a:rPr lang="en-US" sz="2200" b="1" dirty="0" smtClean="0">
                <a:solidFill>
                  <a:schemeClr val="tx2">
                    <a:lumMod val="75000"/>
                  </a:schemeClr>
                </a:solidFill>
                <a:latin typeface="Calibri" panose="020F0502020204030204" pitchFamily="34" charset="0"/>
                <a:cs typeface="Calibri" panose="020F0502020204030204" pitchFamily="34" charset="0"/>
              </a:rPr>
              <a:t>Key requirements </a:t>
            </a:r>
            <a:r>
              <a:rPr lang="en-US" sz="2200" b="1" dirty="0" smtClean="0">
                <a:solidFill>
                  <a:schemeClr val="tx2">
                    <a:lumMod val="75000"/>
                  </a:schemeClr>
                </a:solidFill>
                <a:latin typeface="Calibri" panose="020F0502020204030204" pitchFamily="34" charset="0"/>
                <a:cs typeface="Calibri" panose="020F0502020204030204" pitchFamily="34" charset="0"/>
              </a:rPr>
              <a:t>for participation </a:t>
            </a:r>
            <a:r>
              <a:rPr lang="en-US" sz="2200" b="1" dirty="0" smtClean="0">
                <a:solidFill>
                  <a:schemeClr val="tx2">
                    <a:lumMod val="75000"/>
                  </a:schemeClr>
                </a:solidFill>
                <a:latin typeface="Calibri" panose="020F0502020204030204" pitchFamily="34" charset="0"/>
                <a:cs typeface="Calibri" panose="020F0502020204030204" pitchFamily="34" charset="0"/>
              </a:rPr>
              <a:t>include: </a:t>
            </a:r>
          </a:p>
          <a:p>
            <a:pPr defTabSz="912937">
              <a:spcBef>
                <a:spcPts val="1200"/>
              </a:spcBef>
              <a:defRPr/>
            </a:pPr>
            <a:r>
              <a:rPr lang="en-US" sz="2200" b="1" dirty="0" smtClean="0">
                <a:solidFill>
                  <a:schemeClr val="tx2">
                    <a:lumMod val="75000"/>
                  </a:schemeClr>
                </a:solidFill>
                <a:latin typeface="Calibri" panose="020F0502020204030204" pitchFamily="34" charset="0"/>
                <a:cs typeface="Calibri" panose="020F0502020204030204" pitchFamily="34" charset="0"/>
              </a:rPr>
              <a:t>A</a:t>
            </a:r>
            <a:r>
              <a:rPr lang="en-US" sz="2200" b="1" dirty="0" smtClean="0">
                <a:solidFill>
                  <a:schemeClr val="tx2">
                    <a:lumMod val="75000"/>
                  </a:schemeClr>
                </a:solidFill>
                <a:latin typeface="Calibri" panose="020F0502020204030204" pitchFamily="34" charset="0"/>
                <a:cs typeface="Calibri" panose="020F0502020204030204" pitchFamily="34" charset="0"/>
              </a:rPr>
              <a:t>dherence </a:t>
            </a:r>
            <a:r>
              <a:rPr lang="en-US" sz="2200" b="1" dirty="0" smtClean="0">
                <a:solidFill>
                  <a:schemeClr val="tx2">
                    <a:lumMod val="75000"/>
                  </a:schemeClr>
                </a:solidFill>
                <a:latin typeface="Calibri" panose="020F0502020204030204" pitchFamily="34" charset="0"/>
                <a:cs typeface="Calibri" panose="020F0502020204030204" pitchFamily="34" charset="0"/>
              </a:rPr>
              <a:t>to job corps enrollment standards as out lined in PRH 1.2. </a:t>
            </a:r>
            <a:endParaRPr lang="en-US" sz="2200" b="1" dirty="0" smtClean="0">
              <a:solidFill>
                <a:schemeClr val="tx2">
                  <a:lumMod val="75000"/>
                </a:schemeClr>
              </a:solidFill>
              <a:latin typeface="Calibri" panose="020F0502020204030204" pitchFamily="34" charset="0"/>
              <a:cs typeface="Calibri" panose="020F0502020204030204" pitchFamily="34" charset="0"/>
            </a:endParaRPr>
          </a:p>
          <a:p>
            <a:pPr defTabSz="912937">
              <a:spcBef>
                <a:spcPts val="1200"/>
              </a:spcBef>
              <a:defRPr/>
            </a:pPr>
            <a:r>
              <a:rPr lang="en-US" sz="2200" b="1" dirty="0" smtClean="0">
                <a:solidFill>
                  <a:schemeClr val="tx2">
                    <a:lumMod val="75000"/>
                  </a:schemeClr>
                </a:solidFill>
                <a:latin typeface="Calibri" panose="020F0502020204030204" pitchFamily="34" charset="0"/>
                <a:cs typeface="Calibri" panose="020F0502020204030204" pitchFamily="34" charset="0"/>
              </a:rPr>
              <a:t>Requesting user accounts through OJC National Office.</a:t>
            </a:r>
          </a:p>
          <a:p>
            <a:pPr defTabSz="912937">
              <a:spcBef>
                <a:spcPts val="1200"/>
              </a:spcBef>
              <a:defRPr/>
            </a:pPr>
            <a:endParaRPr lang="en-US" sz="2200" b="1" dirty="0" smtClean="0">
              <a:solidFill>
                <a:schemeClr val="tx2">
                  <a:lumMod val="75000"/>
                </a:schemeClr>
              </a:solidFill>
              <a:latin typeface="Calibri" panose="020F0502020204030204" pitchFamily="34" charset="0"/>
              <a:cs typeface="Calibri" panose="020F0502020204030204" pitchFamily="34" charset="0"/>
            </a:endParaRPr>
          </a:p>
          <a:p>
            <a:pPr marL="0" indent="0" defTabSz="912937">
              <a:spcBef>
                <a:spcPts val="1200"/>
              </a:spcBef>
              <a:buNone/>
              <a:defRPr/>
            </a:pPr>
            <a:endParaRPr lang="en-US" sz="2200" b="1" dirty="0" smtClean="0">
              <a:solidFill>
                <a:schemeClr val="tx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149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solidFill>
                  <a:srgbClr val="002060"/>
                </a:solidFill>
                <a:latin typeface="Calibri" panose="020F0502020204030204" pitchFamily="34" charset="0"/>
                <a:cs typeface="Calibri" panose="020F0502020204030204" pitchFamily="34" charset="0"/>
              </a:rPr>
              <a:t>Requesting Credentials</a:t>
            </a:r>
            <a:endParaRPr lang="en-US" sz="2800" b="1" dirty="0">
              <a:solidFill>
                <a:srgbClr val="002060"/>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838200" y="1447800"/>
            <a:ext cx="7848600" cy="4754562"/>
          </a:xfrm>
        </p:spPr>
        <p:txBody>
          <a:bodyPr>
            <a:normAutofit/>
          </a:bodyPr>
          <a:lstStyle/>
          <a:p>
            <a:pPr defTabSz="912937">
              <a:spcBef>
                <a:spcPts val="1200"/>
              </a:spcBef>
              <a:defRPr/>
            </a:pPr>
            <a:r>
              <a:rPr lang="en-US" sz="2200" b="1" dirty="0">
                <a:solidFill>
                  <a:schemeClr val="tx2">
                    <a:lumMod val="75000"/>
                  </a:schemeClr>
                </a:solidFill>
                <a:latin typeface="Calibri" panose="020F0502020204030204" pitchFamily="34" charset="0"/>
                <a:cs typeface="Calibri" panose="020F0502020204030204" pitchFamily="34" charset="0"/>
              </a:rPr>
              <a:t>P</a:t>
            </a:r>
            <a:r>
              <a:rPr lang="en-US" sz="2200" b="1" dirty="0" smtClean="0">
                <a:solidFill>
                  <a:schemeClr val="tx2">
                    <a:lumMod val="75000"/>
                  </a:schemeClr>
                </a:solidFill>
                <a:latin typeface="Calibri" panose="020F0502020204030204" pitchFamily="34" charset="0"/>
                <a:cs typeface="Calibri" panose="020F0502020204030204" pitchFamily="34" charset="0"/>
              </a:rPr>
              <a:t>articipants will request credentials by  submitting an email to OJC-PSS.GOV providing the following information:</a:t>
            </a:r>
          </a:p>
          <a:p>
            <a:pPr defTabSz="912937">
              <a:spcBef>
                <a:spcPts val="1200"/>
              </a:spcBef>
              <a:defRPr/>
            </a:pPr>
            <a:endParaRPr lang="en-US" sz="2200" b="1" dirty="0">
              <a:solidFill>
                <a:schemeClr val="tx2">
                  <a:lumMod val="75000"/>
                </a:schemeClr>
              </a:solidFill>
              <a:latin typeface="Calibri" panose="020F0502020204030204" pitchFamily="34" charset="0"/>
              <a:cs typeface="Calibri" panose="020F0502020204030204" pitchFamily="34" charset="0"/>
            </a:endParaRPr>
          </a:p>
          <a:p>
            <a:r>
              <a:rPr lang="en-US" sz="2200" b="1" dirty="0">
                <a:solidFill>
                  <a:schemeClr val="tx2">
                    <a:lumMod val="75000"/>
                  </a:schemeClr>
                </a:solidFill>
                <a:latin typeface="Calibri" panose="020F0502020204030204" pitchFamily="34" charset="0"/>
                <a:cs typeface="Calibri" panose="020F0502020204030204" pitchFamily="34" charset="0"/>
              </a:rPr>
              <a:t>Requestors Name and Title: </a:t>
            </a:r>
          </a:p>
          <a:p>
            <a:r>
              <a:rPr lang="en-US" sz="2200" b="1" dirty="0">
                <a:solidFill>
                  <a:schemeClr val="tx2">
                    <a:lumMod val="75000"/>
                  </a:schemeClr>
                </a:solidFill>
                <a:latin typeface="Calibri" panose="020F0502020204030204" pitchFamily="34" charset="0"/>
                <a:cs typeface="Calibri" panose="020F0502020204030204" pitchFamily="34" charset="0"/>
              </a:rPr>
              <a:t>Organization:</a:t>
            </a:r>
          </a:p>
          <a:p>
            <a:r>
              <a:rPr lang="en-US" sz="2200" b="1" dirty="0">
                <a:solidFill>
                  <a:schemeClr val="tx2">
                    <a:lumMod val="75000"/>
                  </a:schemeClr>
                </a:solidFill>
                <a:latin typeface="Calibri" panose="020F0502020204030204" pitchFamily="34" charset="0"/>
                <a:cs typeface="Calibri" panose="020F0502020204030204" pitchFamily="34" charset="0"/>
              </a:rPr>
              <a:t>Grant Number:</a:t>
            </a:r>
          </a:p>
          <a:p>
            <a:endParaRPr lang="en-US" sz="2200" b="1" dirty="0">
              <a:solidFill>
                <a:schemeClr val="tx2">
                  <a:lumMod val="75000"/>
                </a:schemeClr>
              </a:solidFill>
              <a:latin typeface="Calibri" panose="020F0502020204030204" pitchFamily="34" charset="0"/>
              <a:cs typeface="Calibri" panose="020F0502020204030204" pitchFamily="34" charset="0"/>
            </a:endParaRPr>
          </a:p>
          <a:p>
            <a:pPr marL="0" indent="0">
              <a:buNone/>
            </a:pPr>
            <a:endParaRPr lang="en-US" sz="2200" b="1" dirty="0" smtClean="0">
              <a:solidFill>
                <a:schemeClr val="tx2">
                  <a:lumMod val="75000"/>
                </a:schemeClr>
              </a:solidFill>
              <a:latin typeface="Calibri" panose="020F0502020204030204" pitchFamily="34" charset="0"/>
              <a:cs typeface="Calibri" panose="020F0502020204030204" pitchFamily="34" charset="0"/>
            </a:endParaRPr>
          </a:p>
          <a:p>
            <a:pPr marL="0" indent="0">
              <a:buNone/>
            </a:pPr>
            <a:r>
              <a:rPr lang="en-US" sz="2200" b="1" dirty="0" smtClean="0">
                <a:solidFill>
                  <a:schemeClr val="tx2">
                    <a:lumMod val="75000"/>
                  </a:schemeClr>
                </a:solidFill>
                <a:latin typeface="Calibri" panose="020F0502020204030204" pitchFamily="34" charset="0"/>
                <a:cs typeface="Calibri" panose="020F0502020204030204" pitchFamily="34" charset="0"/>
              </a:rPr>
              <a:t>Each organization is limited to three user accounts.</a:t>
            </a:r>
          </a:p>
          <a:p>
            <a:pPr marL="0" indent="0">
              <a:buNone/>
            </a:pPr>
            <a:r>
              <a:rPr lang="en-US" sz="2200" b="1" dirty="0" smtClean="0">
                <a:solidFill>
                  <a:schemeClr val="tx2">
                    <a:lumMod val="75000"/>
                  </a:schemeClr>
                </a:solidFill>
                <a:latin typeface="Calibri" panose="020F0502020204030204" pitchFamily="34" charset="0"/>
                <a:cs typeface="Calibri" panose="020F0502020204030204" pitchFamily="34" charset="0"/>
              </a:rPr>
              <a:t>There are no shared accounts. </a:t>
            </a:r>
          </a:p>
          <a:p>
            <a:pPr marL="0" indent="0">
              <a:buNone/>
            </a:pPr>
            <a:r>
              <a:rPr lang="en-US" sz="2200" b="1" dirty="0" smtClean="0">
                <a:solidFill>
                  <a:schemeClr val="tx2">
                    <a:lumMod val="75000"/>
                  </a:schemeClr>
                </a:solidFill>
                <a:latin typeface="Calibri" panose="020F0502020204030204" pitchFamily="34" charset="0"/>
                <a:cs typeface="Calibri" panose="020F0502020204030204" pitchFamily="34" charset="0"/>
              </a:rPr>
              <a:t>All request must come thru the OJC-PSS Inbox. </a:t>
            </a:r>
          </a:p>
          <a:p>
            <a:pPr defTabSz="912937">
              <a:spcBef>
                <a:spcPts val="1200"/>
              </a:spcBef>
              <a:defRPr/>
            </a:pPr>
            <a:endParaRPr lang="en-US" sz="2200" b="1" dirty="0">
              <a:solidFill>
                <a:schemeClr val="tx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002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2">
                    <a:lumMod val="75000"/>
                  </a:schemeClr>
                </a:solidFill>
                <a:latin typeface="Calibri" panose="020F0502020204030204" pitchFamily="34" charset="0"/>
                <a:ea typeface="+mn-ea"/>
                <a:cs typeface="Calibri" panose="020F0502020204030204" pitchFamily="34" charset="0"/>
              </a:rPr>
              <a:t>Credentials </a:t>
            </a:r>
            <a:r>
              <a:rPr lang="en-US" b="1" dirty="0" smtClean="0">
                <a:solidFill>
                  <a:schemeClr val="tx2">
                    <a:lumMod val="75000"/>
                  </a:schemeClr>
                </a:solidFill>
                <a:latin typeface="Calibri" panose="020F0502020204030204" pitchFamily="34" charset="0"/>
                <a:ea typeface="+mn-ea"/>
                <a:cs typeface="Calibri" panose="020F0502020204030204" pitchFamily="34" charset="0"/>
              </a:rPr>
              <a:t>Continued</a:t>
            </a:r>
            <a:endParaRPr lang="en-US" b="1" dirty="0">
              <a:solidFill>
                <a:schemeClr val="tx2">
                  <a:lumMod val="75000"/>
                </a:schemeClr>
              </a:solidFill>
              <a:latin typeface="Calibri" panose="020F0502020204030204" pitchFamily="34" charset="0"/>
              <a:ea typeface="+mn-ea"/>
              <a:cs typeface="Calibri" panose="020F0502020204030204" pitchFamily="34" charset="0"/>
            </a:endParaRPr>
          </a:p>
        </p:txBody>
      </p:sp>
      <p:sp>
        <p:nvSpPr>
          <p:cNvPr id="7" name="Content Placeholder 6"/>
          <p:cNvSpPr>
            <a:spLocks noGrp="1"/>
          </p:cNvSpPr>
          <p:nvPr>
            <p:ph idx="1"/>
          </p:nvPr>
        </p:nvSpPr>
        <p:spPr/>
        <p:txBody>
          <a:bodyPr>
            <a:normAutofit/>
          </a:bodyPr>
          <a:lstStyle/>
          <a:p>
            <a:r>
              <a:rPr lang="en-US" sz="2200" b="1" dirty="0">
                <a:solidFill>
                  <a:schemeClr val="tx2">
                    <a:lumMod val="75000"/>
                  </a:schemeClr>
                </a:solidFill>
                <a:latin typeface="Calibri" panose="020F0502020204030204" pitchFamily="34" charset="0"/>
                <a:cs typeface="Calibri" panose="020F0502020204030204" pitchFamily="34" charset="0"/>
              </a:rPr>
              <a:t>The OJC National Office will validate your </a:t>
            </a:r>
            <a:r>
              <a:rPr lang="en-US" sz="2200" b="1" dirty="0" smtClean="0">
                <a:solidFill>
                  <a:schemeClr val="tx2">
                    <a:lumMod val="75000"/>
                  </a:schemeClr>
                </a:solidFill>
                <a:latin typeface="Calibri" panose="020F0502020204030204" pitchFamily="34" charset="0"/>
                <a:cs typeface="Calibri" panose="020F0502020204030204" pitchFamily="34" charset="0"/>
              </a:rPr>
              <a:t>request.</a:t>
            </a:r>
            <a:endParaRPr lang="en-US" sz="2200" b="1" dirty="0">
              <a:solidFill>
                <a:schemeClr val="tx2">
                  <a:lumMod val="75000"/>
                </a:schemeClr>
              </a:solidFill>
              <a:latin typeface="Calibri" panose="020F0502020204030204" pitchFamily="34" charset="0"/>
              <a:cs typeface="Calibri" panose="020F0502020204030204" pitchFamily="34" charset="0"/>
            </a:endParaRPr>
          </a:p>
          <a:p>
            <a:r>
              <a:rPr lang="en-US" sz="2200" b="1" dirty="0" smtClean="0">
                <a:solidFill>
                  <a:schemeClr val="tx2">
                    <a:lumMod val="75000"/>
                  </a:schemeClr>
                </a:solidFill>
                <a:latin typeface="Calibri" panose="020F0502020204030204" pitchFamily="34" charset="0"/>
                <a:cs typeface="Calibri" panose="020F0502020204030204" pitchFamily="34" charset="0"/>
              </a:rPr>
              <a:t>The OJC National Office will submit your </a:t>
            </a:r>
            <a:r>
              <a:rPr lang="en-US" sz="2200" b="1" dirty="0">
                <a:solidFill>
                  <a:schemeClr val="tx2">
                    <a:lumMod val="75000"/>
                  </a:schemeClr>
                </a:solidFill>
                <a:latin typeface="Calibri" panose="020F0502020204030204" pitchFamily="34" charset="0"/>
                <a:cs typeface="Calibri" panose="020F0502020204030204" pitchFamily="34" charset="0"/>
              </a:rPr>
              <a:t>information </a:t>
            </a:r>
            <a:r>
              <a:rPr lang="en-US" sz="2200" b="1" dirty="0" smtClean="0">
                <a:solidFill>
                  <a:schemeClr val="tx2">
                    <a:lumMod val="75000"/>
                  </a:schemeClr>
                </a:solidFill>
                <a:latin typeface="Calibri" panose="020F0502020204030204" pitchFamily="34" charset="0"/>
                <a:cs typeface="Calibri" panose="020F0502020204030204" pitchFamily="34" charset="0"/>
              </a:rPr>
              <a:t>to the programs service provider, MYB, </a:t>
            </a:r>
            <a:r>
              <a:rPr lang="en-US" sz="2200" b="1" dirty="0">
                <a:solidFill>
                  <a:schemeClr val="tx2">
                    <a:lumMod val="75000"/>
                  </a:schemeClr>
                </a:solidFill>
                <a:latin typeface="Calibri" panose="020F0502020204030204" pitchFamily="34" charset="0"/>
                <a:cs typeface="Calibri" panose="020F0502020204030204" pitchFamily="34" charset="0"/>
              </a:rPr>
              <a:t>who will create a user </a:t>
            </a:r>
            <a:r>
              <a:rPr lang="en-US" sz="2200" b="1" dirty="0" smtClean="0">
                <a:solidFill>
                  <a:schemeClr val="tx2">
                    <a:lumMod val="75000"/>
                  </a:schemeClr>
                </a:solidFill>
                <a:latin typeface="Calibri" panose="020F0502020204030204" pitchFamily="34" charset="0"/>
                <a:cs typeface="Calibri" panose="020F0502020204030204" pitchFamily="34" charset="0"/>
              </a:rPr>
              <a:t>account for the requested users.</a:t>
            </a:r>
          </a:p>
          <a:p>
            <a:r>
              <a:rPr lang="en-US" sz="2200" b="1" dirty="0" smtClean="0">
                <a:solidFill>
                  <a:schemeClr val="tx2">
                    <a:lumMod val="75000"/>
                  </a:schemeClr>
                </a:solidFill>
                <a:latin typeface="Calibri" panose="020F0502020204030204" pitchFamily="34" charset="0"/>
                <a:cs typeface="Calibri" panose="020F0502020204030204" pitchFamily="34" charset="0"/>
              </a:rPr>
              <a:t>MYB will provide users with a username and password. </a:t>
            </a:r>
          </a:p>
          <a:p>
            <a:r>
              <a:rPr lang="en-US" sz="2200" b="1" dirty="0" smtClean="0">
                <a:solidFill>
                  <a:schemeClr val="tx2">
                    <a:lumMod val="75000"/>
                  </a:schemeClr>
                </a:solidFill>
                <a:latin typeface="Calibri" panose="020F0502020204030204" pitchFamily="34" charset="0"/>
                <a:cs typeface="Calibri" panose="020F0502020204030204" pitchFamily="34" charset="0"/>
              </a:rPr>
              <a:t>MYB will provide technical support for users.  </a:t>
            </a:r>
            <a:endParaRPr lang="en-US" sz="2200" b="1" dirty="0">
              <a:solidFill>
                <a:schemeClr val="tx2">
                  <a:lumMod val="75000"/>
                </a:schemeClr>
              </a:solidFill>
              <a:latin typeface="Calibri" panose="020F0502020204030204" pitchFamily="34" charset="0"/>
              <a:cs typeface="Calibri" panose="020F0502020204030204" pitchFamily="34" charset="0"/>
            </a:endParaRPr>
          </a:p>
          <a:p>
            <a:r>
              <a:rPr lang="en-US" sz="2200" b="1" dirty="0" smtClean="0">
                <a:solidFill>
                  <a:schemeClr val="tx2">
                    <a:lumMod val="75000"/>
                  </a:schemeClr>
                </a:solidFill>
                <a:latin typeface="Calibri" panose="020F0502020204030204" pitchFamily="34" charset="0"/>
                <a:cs typeface="Calibri" panose="020F0502020204030204" pitchFamily="34" charset="0"/>
              </a:rPr>
              <a:t>The OJC National Office will provide a </a:t>
            </a:r>
            <a:r>
              <a:rPr lang="en-US" sz="2200" b="1" dirty="0">
                <a:solidFill>
                  <a:schemeClr val="tx2">
                    <a:lumMod val="75000"/>
                  </a:schemeClr>
                </a:solidFill>
                <a:latin typeface="Calibri" panose="020F0502020204030204" pitchFamily="34" charset="0"/>
                <a:cs typeface="Calibri" panose="020F0502020204030204" pitchFamily="34" charset="0"/>
              </a:rPr>
              <a:t>copy of </a:t>
            </a:r>
            <a:r>
              <a:rPr lang="en-US" sz="2200" b="1" dirty="0" smtClean="0">
                <a:solidFill>
                  <a:schemeClr val="tx2">
                    <a:lumMod val="75000"/>
                  </a:schemeClr>
                </a:solidFill>
                <a:latin typeface="Calibri" panose="020F0502020204030204" pitchFamily="34" charset="0"/>
                <a:cs typeface="Calibri" panose="020F0502020204030204" pitchFamily="34" charset="0"/>
              </a:rPr>
              <a:t>the MYB system </a:t>
            </a:r>
            <a:r>
              <a:rPr lang="en-US" sz="2200" b="1" dirty="0">
                <a:solidFill>
                  <a:schemeClr val="tx2">
                    <a:lumMod val="75000"/>
                  </a:schemeClr>
                </a:solidFill>
                <a:latin typeface="Calibri" panose="020F0502020204030204" pitchFamily="34" charset="0"/>
                <a:cs typeface="Calibri" panose="020F0502020204030204" pitchFamily="34" charset="0"/>
              </a:rPr>
              <a:t>user guide and frequently asked </a:t>
            </a:r>
            <a:r>
              <a:rPr lang="en-US" sz="2200" b="1" dirty="0" smtClean="0">
                <a:solidFill>
                  <a:schemeClr val="tx2">
                    <a:lumMod val="75000"/>
                  </a:schemeClr>
                </a:solidFill>
                <a:latin typeface="Calibri" panose="020F0502020204030204" pitchFamily="34" charset="0"/>
                <a:cs typeface="Calibri" panose="020F0502020204030204" pitchFamily="34" charset="0"/>
              </a:rPr>
              <a:t>questions.</a:t>
            </a:r>
            <a:endParaRPr lang="en-US" sz="2200" b="1" dirty="0">
              <a:solidFill>
                <a:schemeClr val="tx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54894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76300" y="346762"/>
            <a:ext cx="1642197" cy="344541"/>
          </a:xfrm>
          <a:prstGeom prst="rect">
            <a:avLst/>
          </a:prstGeom>
        </p:spPr>
        <p:txBody>
          <a:bodyPr vert="horz" wrap="square" lIns="0" tIns="8659" rIns="0" bIns="0" rtlCol="0">
            <a:spAutoFit/>
          </a:bodyPr>
          <a:lstStyle/>
          <a:p>
            <a:pPr marL="8659">
              <a:spcBef>
                <a:spcPts val="68"/>
              </a:spcBef>
            </a:pPr>
            <a:r>
              <a:rPr sz="750" dirty="0">
                <a:latin typeface="Calibri"/>
                <a:cs typeface="Calibri"/>
              </a:rPr>
              <a:t>To enter a </a:t>
            </a:r>
            <a:r>
              <a:rPr sz="750" spc="-3" dirty="0">
                <a:latin typeface="Calibri"/>
                <a:cs typeface="Calibri"/>
              </a:rPr>
              <a:t>new</a:t>
            </a:r>
            <a:r>
              <a:rPr sz="750" spc="-17" dirty="0">
                <a:latin typeface="Calibri"/>
                <a:cs typeface="Calibri"/>
              </a:rPr>
              <a:t> </a:t>
            </a:r>
            <a:r>
              <a:rPr sz="750" spc="-3" dirty="0">
                <a:latin typeface="Calibri"/>
                <a:cs typeface="Calibri"/>
              </a:rPr>
              <a:t>request:</a:t>
            </a:r>
            <a:endParaRPr sz="750">
              <a:latin typeface="Calibri"/>
              <a:cs typeface="Calibri"/>
            </a:endParaRPr>
          </a:p>
          <a:p>
            <a:pPr>
              <a:spcBef>
                <a:spcPts val="3"/>
              </a:spcBef>
            </a:pPr>
            <a:endParaRPr sz="682">
              <a:latin typeface="Calibri"/>
              <a:cs typeface="Calibri"/>
            </a:endParaRPr>
          </a:p>
          <a:p>
            <a:pPr marL="8659"/>
            <a:r>
              <a:rPr sz="750" spc="-3" dirty="0">
                <a:latin typeface="Calibri"/>
                <a:cs typeface="Calibri"/>
              </a:rPr>
              <a:t>Please start by going </a:t>
            </a:r>
            <a:r>
              <a:rPr sz="750" spc="-7" dirty="0">
                <a:latin typeface="Calibri"/>
                <a:cs typeface="Calibri"/>
              </a:rPr>
              <a:t>to</a:t>
            </a:r>
            <a:r>
              <a:rPr sz="750" spc="14" dirty="0">
                <a:latin typeface="Calibri"/>
                <a:cs typeface="Calibri"/>
              </a:rPr>
              <a:t> </a:t>
            </a:r>
            <a:r>
              <a:rPr sz="750" u="sng" spc="-3" dirty="0">
                <a:solidFill>
                  <a:srgbClr val="0000FF"/>
                </a:solidFill>
                <a:uFill>
                  <a:solidFill>
                    <a:srgbClr val="0000FF"/>
                  </a:solidFill>
                </a:uFill>
                <a:latin typeface="Calibri"/>
                <a:cs typeface="Calibri"/>
                <a:hlinkClick r:id="rId2"/>
              </a:rPr>
              <a:t>www.mybinc.com</a:t>
            </a:r>
            <a:endParaRPr sz="750">
              <a:latin typeface="Calibri"/>
              <a:cs typeface="Calibri"/>
            </a:endParaRPr>
          </a:p>
        </p:txBody>
      </p:sp>
      <p:sp>
        <p:nvSpPr>
          <p:cNvPr id="3" name="object 3"/>
          <p:cNvSpPr txBox="1"/>
          <p:nvPr/>
        </p:nvSpPr>
        <p:spPr>
          <a:xfrm>
            <a:off x="2537140" y="3512595"/>
            <a:ext cx="4048558" cy="413417"/>
          </a:xfrm>
          <a:prstGeom prst="rect">
            <a:avLst/>
          </a:prstGeom>
        </p:spPr>
        <p:txBody>
          <a:bodyPr vert="horz" wrap="square" lIns="0" tIns="8226" rIns="0" bIns="0" rtlCol="0">
            <a:spAutoFit/>
          </a:bodyPr>
          <a:lstStyle/>
          <a:p>
            <a:pPr marL="8659" marR="3464" algn="just">
              <a:lnSpc>
                <a:spcPct val="117000"/>
              </a:lnSpc>
              <a:spcBef>
                <a:spcPts val="65"/>
              </a:spcBef>
            </a:pPr>
            <a:r>
              <a:rPr sz="750" dirty="0">
                <a:latin typeface="Calibri"/>
                <a:cs typeface="Calibri"/>
              </a:rPr>
              <a:t>Our </a:t>
            </a:r>
            <a:r>
              <a:rPr sz="750" spc="-3" dirty="0">
                <a:latin typeface="Calibri"/>
                <a:cs typeface="Calibri"/>
              </a:rPr>
              <a:t>website is where </a:t>
            </a:r>
            <a:r>
              <a:rPr sz="750" dirty="0">
                <a:latin typeface="Calibri"/>
                <a:cs typeface="Calibri"/>
              </a:rPr>
              <a:t>you </a:t>
            </a:r>
            <a:r>
              <a:rPr sz="750" spc="-3" dirty="0">
                <a:latin typeface="Calibri"/>
                <a:cs typeface="Calibri"/>
              </a:rPr>
              <a:t>will login to begin </a:t>
            </a:r>
            <a:r>
              <a:rPr sz="750" dirty="0">
                <a:latin typeface="Calibri"/>
                <a:cs typeface="Calibri"/>
              </a:rPr>
              <a:t>the </a:t>
            </a:r>
            <a:r>
              <a:rPr sz="750" spc="-3" dirty="0">
                <a:latin typeface="Calibri"/>
                <a:cs typeface="Calibri"/>
              </a:rPr>
              <a:t>request process. Click </a:t>
            </a:r>
            <a:r>
              <a:rPr sz="750" dirty="0">
                <a:latin typeface="Calibri"/>
                <a:cs typeface="Calibri"/>
              </a:rPr>
              <a:t>the </a:t>
            </a:r>
            <a:r>
              <a:rPr sz="750" spc="-3" dirty="0">
                <a:latin typeface="Calibri"/>
                <a:cs typeface="Calibri"/>
              </a:rPr>
              <a:t>Customer Login </a:t>
            </a:r>
            <a:r>
              <a:rPr sz="750" dirty="0">
                <a:latin typeface="Calibri"/>
                <a:cs typeface="Calibri"/>
              </a:rPr>
              <a:t>button. </a:t>
            </a:r>
            <a:r>
              <a:rPr sz="750" spc="-3" dirty="0">
                <a:latin typeface="Calibri"/>
                <a:cs typeface="Calibri"/>
              </a:rPr>
              <a:t>If </a:t>
            </a:r>
            <a:r>
              <a:rPr sz="750" dirty="0">
                <a:latin typeface="Calibri"/>
                <a:cs typeface="Calibri"/>
              </a:rPr>
              <a:t>you  are taken to a screen with options for New </a:t>
            </a:r>
            <a:r>
              <a:rPr sz="750" spc="-3" dirty="0">
                <a:latin typeface="Calibri"/>
                <a:cs typeface="Calibri"/>
              </a:rPr>
              <a:t>System Login or Old System Login, you will select Old   System Login.</a:t>
            </a:r>
            <a:endParaRPr sz="750">
              <a:latin typeface="Calibri"/>
              <a:cs typeface="Calibri"/>
            </a:endParaRPr>
          </a:p>
        </p:txBody>
      </p:sp>
      <p:sp>
        <p:nvSpPr>
          <p:cNvPr id="4" name="object 4"/>
          <p:cNvSpPr/>
          <p:nvPr/>
        </p:nvSpPr>
        <p:spPr>
          <a:xfrm>
            <a:off x="2518568" y="813132"/>
            <a:ext cx="4415423" cy="2565845"/>
          </a:xfrm>
          <a:prstGeom prst="rect">
            <a:avLst/>
          </a:prstGeom>
          <a:blipFill>
            <a:blip r:embed="rId3" cstate="print"/>
            <a:stretch>
              <a:fillRect/>
            </a:stretch>
          </a:blipFill>
        </p:spPr>
        <p:txBody>
          <a:bodyPr wrap="square" lIns="0" tIns="0" rIns="0" bIns="0" rtlCol="0"/>
          <a:lstStyle/>
          <a:p>
            <a:endParaRPr sz="1227"/>
          </a:p>
        </p:txBody>
      </p:sp>
      <p:sp>
        <p:nvSpPr>
          <p:cNvPr id="5" name="object 5"/>
          <p:cNvSpPr/>
          <p:nvPr/>
        </p:nvSpPr>
        <p:spPr>
          <a:xfrm>
            <a:off x="2545773" y="4183590"/>
            <a:ext cx="2889953" cy="1863182"/>
          </a:xfrm>
          <a:prstGeom prst="rect">
            <a:avLst/>
          </a:prstGeom>
          <a:blipFill>
            <a:blip r:embed="rId4" cstate="print"/>
            <a:stretch>
              <a:fillRect/>
            </a:stretch>
          </a:blipFill>
        </p:spPr>
        <p:txBody>
          <a:bodyPr wrap="square" lIns="0" tIns="0" rIns="0" bIns="0" rtlCol="0"/>
          <a:lstStyle/>
          <a:p>
            <a:endParaRPr sz="1227"/>
          </a:p>
        </p:txBody>
      </p:sp>
    </p:spTree>
    <p:extLst>
      <p:ext uri="{BB962C8B-B14F-4D97-AF65-F5344CB8AC3E}">
        <p14:creationId xmlns:p14="http://schemas.microsoft.com/office/powerpoint/2010/main" val="1887131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37114" y="590289"/>
            <a:ext cx="3996603" cy="498762"/>
          </a:xfrm>
          <a:prstGeom prst="rect">
            <a:avLst/>
          </a:prstGeom>
        </p:spPr>
        <p:txBody>
          <a:bodyPr vert="horz" wrap="square" lIns="0" tIns="8226" rIns="0" bIns="0" rtlCol="0">
            <a:spAutoFit/>
          </a:bodyPr>
          <a:lstStyle/>
          <a:p>
            <a:pPr marL="8659" marR="3464">
              <a:lnSpc>
                <a:spcPct val="117300"/>
              </a:lnSpc>
              <a:spcBef>
                <a:spcPts val="65"/>
              </a:spcBef>
            </a:pPr>
            <a:r>
              <a:rPr sz="750" dirty="0">
                <a:latin typeface="Calibri"/>
                <a:cs typeface="Calibri"/>
              </a:rPr>
              <a:t>You </a:t>
            </a:r>
            <a:r>
              <a:rPr sz="750" spc="-3" dirty="0">
                <a:latin typeface="Calibri"/>
                <a:cs typeface="Calibri"/>
              </a:rPr>
              <a:t>should have your user id and </a:t>
            </a:r>
            <a:r>
              <a:rPr sz="750" dirty="0">
                <a:latin typeface="Calibri"/>
                <a:cs typeface="Calibri"/>
              </a:rPr>
              <a:t>password </a:t>
            </a:r>
            <a:r>
              <a:rPr sz="750" spc="-3" dirty="0">
                <a:latin typeface="Calibri"/>
                <a:cs typeface="Calibri"/>
              </a:rPr>
              <a:t>available to key in. </a:t>
            </a:r>
            <a:r>
              <a:rPr sz="750" dirty="0">
                <a:latin typeface="Calibri"/>
                <a:cs typeface="Calibri"/>
              </a:rPr>
              <a:t>These </a:t>
            </a:r>
            <a:r>
              <a:rPr sz="750" spc="-3" dirty="0">
                <a:latin typeface="Calibri"/>
                <a:cs typeface="Calibri"/>
              </a:rPr>
              <a:t>were emailed </a:t>
            </a:r>
            <a:r>
              <a:rPr sz="750" dirty="0">
                <a:latin typeface="Calibri"/>
                <a:cs typeface="Calibri"/>
              </a:rPr>
              <a:t>to you via </a:t>
            </a:r>
            <a:r>
              <a:rPr sz="750" spc="-3" dirty="0">
                <a:latin typeface="Calibri"/>
                <a:cs typeface="Calibri"/>
              </a:rPr>
              <a:t>separate  </a:t>
            </a:r>
            <a:r>
              <a:rPr sz="750" dirty="0">
                <a:latin typeface="Calibri"/>
                <a:cs typeface="Calibri"/>
              </a:rPr>
              <a:t>emails.</a:t>
            </a:r>
            <a:endParaRPr sz="750">
              <a:latin typeface="Calibri"/>
              <a:cs typeface="Calibri"/>
            </a:endParaRPr>
          </a:p>
          <a:p>
            <a:pPr>
              <a:spcBef>
                <a:spcPts val="3"/>
              </a:spcBef>
            </a:pPr>
            <a:endParaRPr sz="682">
              <a:latin typeface="Calibri"/>
              <a:cs typeface="Calibri"/>
            </a:endParaRPr>
          </a:p>
          <a:p>
            <a:pPr marL="8659"/>
            <a:r>
              <a:rPr sz="750" dirty="0">
                <a:latin typeface="Calibri"/>
                <a:cs typeface="Calibri"/>
              </a:rPr>
              <a:t>Enter </a:t>
            </a:r>
            <a:r>
              <a:rPr sz="750" spc="-3" dirty="0">
                <a:latin typeface="Calibri"/>
                <a:cs typeface="Calibri"/>
              </a:rPr>
              <a:t>in </a:t>
            </a:r>
            <a:r>
              <a:rPr sz="750" dirty="0">
                <a:latin typeface="Calibri"/>
                <a:cs typeface="Calibri"/>
              </a:rPr>
              <a:t>your User </a:t>
            </a:r>
            <a:r>
              <a:rPr sz="750" spc="-7" dirty="0">
                <a:latin typeface="Calibri"/>
                <a:cs typeface="Calibri"/>
              </a:rPr>
              <a:t>ID </a:t>
            </a:r>
            <a:r>
              <a:rPr sz="750" spc="-3" dirty="0">
                <a:latin typeface="Calibri"/>
                <a:cs typeface="Calibri"/>
              </a:rPr>
              <a:t>and Password</a:t>
            </a:r>
            <a:r>
              <a:rPr sz="750" spc="-17" dirty="0">
                <a:latin typeface="Calibri"/>
                <a:cs typeface="Calibri"/>
              </a:rPr>
              <a:t> </a:t>
            </a:r>
            <a:r>
              <a:rPr sz="750" spc="-3" dirty="0">
                <a:latin typeface="Calibri"/>
                <a:cs typeface="Calibri"/>
              </a:rPr>
              <a:t>here.</a:t>
            </a:r>
            <a:endParaRPr sz="750">
              <a:latin typeface="Calibri"/>
              <a:cs typeface="Calibri"/>
            </a:endParaRPr>
          </a:p>
        </p:txBody>
      </p:sp>
      <p:sp>
        <p:nvSpPr>
          <p:cNvPr id="3" name="object 3"/>
          <p:cNvSpPr txBox="1"/>
          <p:nvPr/>
        </p:nvSpPr>
        <p:spPr>
          <a:xfrm>
            <a:off x="2537113" y="3930904"/>
            <a:ext cx="3956339" cy="414292"/>
          </a:xfrm>
          <a:prstGeom prst="rect">
            <a:avLst/>
          </a:prstGeom>
        </p:spPr>
        <p:txBody>
          <a:bodyPr vert="horz" wrap="square" lIns="0" tIns="9092" rIns="0" bIns="0" rtlCol="0">
            <a:spAutoFit/>
          </a:bodyPr>
          <a:lstStyle/>
          <a:p>
            <a:pPr marL="8659" marR="3464">
              <a:lnSpc>
                <a:spcPct val="116799"/>
              </a:lnSpc>
              <a:spcBef>
                <a:spcPts val="72"/>
              </a:spcBef>
            </a:pPr>
            <a:r>
              <a:rPr sz="750" dirty="0">
                <a:latin typeface="Calibri"/>
                <a:cs typeface="Calibri"/>
              </a:rPr>
              <a:t>The </a:t>
            </a:r>
            <a:r>
              <a:rPr sz="750" spc="-3" dirty="0">
                <a:latin typeface="Calibri"/>
                <a:cs typeface="Calibri"/>
              </a:rPr>
              <a:t>first page </a:t>
            </a:r>
            <a:r>
              <a:rPr sz="750" dirty="0">
                <a:latin typeface="Calibri"/>
                <a:cs typeface="Calibri"/>
              </a:rPr>
              <a:t>you </a:t>
            </a:r>
            <a:r>
              <a:rPr sz="750" spc="-3" dirty="0">
                <a:latin typeface="Calibri"/>
                <a:cs typeface="Calibri"/>
              </a:rPr>
              <a:t>will see </a:t>
            </a:r>
            <a:r>
              <a:rPr sz="750" spc="-7" dirty="0">
                <a:latin typeface="Calibri"/>
                <a:cs typeface="Calibri"/>
              </a:rPr>
              <a:t>is </a:t>
            </a:r>
            <a:r>
              <a:rPr sz="750" dirty="0">
                <a:latin typeface="Calibri"/>
                <a:cs typeface="Calibri"/>
              </a:rPr>
              <a:t>our </a:t>
            </a:r>
            <a:r>
              <a:rPr sz="750" spc="-3" dirty="0">
                <a:latin typeface="Calibri"/>
                <a:cs typeface="Calibri"/>
              </a:rPr>
              <a:t>“General Information” page. This page supplies updates, court  closures, fee changes and other pertinent information that we wish to relay to our </a:t>
            </a:r>
            <a:r>
              <a:rPr sz="750" dirty="0">
                <a:latin typeface="Calibri"/>
                <a:cs typeface="Calibri"/>
              </a:rPr>
              <a:t>web </a:t>
            </a:r>
            <a:r>
              <a:rPr sz="750" spc="-3" dirty="0">
                <a:latin typeface="Calibri"/>
                <a:cs typeface="Calibri"/>
              </a:rPr>
              <a:t>clients. Please  </a:t>
            </a:r>
            <a:r>
              <a:rPr sz="750" dirty="0">
                <a:latin typeface="Calibri"/>
                <a:cs typeface="Calibri"/>
              </a:rPr>
              <a:t>note </a:t>
            </a:r>
            <a:r>
              <a:rPr sz="750" spc="-3" dirty="0">
                <a:latin typeface="Calibri"/>
                <a:cs typeface="Calibri"/>
              </a:rPr>
              <a:t>that </a:t>
            </a:r>
            <a:r>
              <a:rPr sz="750" dirty="0">
                <a:latin typeface="Calibri"/>
                <a:cs typeface="Calibri"/>
              </a:rPr>
              <a:t>most of </a:t>
            </a:r>
            <a:r>
              <a:rPr sz="750" spc="-3" dirty="0">
                <a:latin typeface="Calibri"/>
                <a:cs typeface="Calibri"/>
              </a:rPr>
              <a:t>this information will </a:t>
            </a:r>
            <a:r>
              <a:rPr sz="750" dirty="0">
                <a:latin typeface="Calibri"/>
                <a:cs typeface="Calibri"/>
              </a:rPr>
              <a:t>not </a:t>
            </a:r>
            <a:r>
              <a:rPr sz="750" spc="-3" dirty="0">
                <a:latin typeface="Calibri"/>
                <a:cs typeface="Calibri"/>
              </a:rPr>
              <a:t>impact DOL-OJC</a:t>
            </a:r>
            <a:r>
              <a:rPr sz="750" spc="-34" dirty="0">
                <a:latin typeface="Calibri"/>
                <a:cs typeface="Calibri"/>
              </a:rPr>
              <a:t> </a:t>
            </a:r>
            <a:r>
              <a:rPr sz="750" spc="-3" dirty="0">
                <a:latin typeface="Calibri"/>
                <a:cs typeface="Calibri"/>
              </a:rPr>
              <a:t>users.</a:t>
            </a:r>
            <a:endParaRPr sz="750">
              <a:latin typeface="Calibri"/>
              <a:cs typeface="Calibri"/>
            </a:endParaRPr>
          </a:p>
        </p:txBody>
      </p:sp>
      <p:sp>
        <p:nvSpPr>
          <p:cNvPr id="4" name="object 4"/>
          <p:cNvSpPr txBox="1"/>
          <p:nvPr/>
        </p:nvSpPr>
        <p:spPr>
          <a:xfrm>
            <a:off x="2701637" y="4451465"/>
            <a:ext cx="3867583" cy="230832"/>
          </a:xfrm>
          <a:prstGeom prst="rect">
            <a:avLst/>
          </a:prstGeom>
          <a:solidFill>
            <a:srgbClr val="FFFF00"/>
          </a:solidFill>
        </p:spPr>
        <p:txBody>
          <a:bodyPr vert="horz" wrap="square" lIns="0" tIns="0" rIns="0" bIns="0" rtlCol="0">
            <a:spAutoFit/>
          </a:bodyPr>
          <a:lstStyle/>
          <a:p>
            <a:pPr marL="155859" indent="-156292">
              <a:buFont typeface="Symbol"/>
              <a:buChar char=""/>
              <a:tabLst>
                <a:tab pos="155859" algn="l"/>
                <a:tab pos="156292" algn="l"/>
              </a:tabLst>
            </a:pPr>
            <a:r>
              <a:rPr sz="750" spc="-3" dirty="0">
                <a:latin typeface="Calibri"/>
                <a:cs typeface="Calibri"/>
              </a:rPr>
              <a:t>Please note that there will be </a:t>
            </a:r>
            <a:r>
              <a:rPr sz="750" dirty="0">
                <a:latin typeface="Calibri"/>
                <a:cs typeface="Calibri"/>
              </a:rPr>
              <a:t>a </a:t>
            </a:r>
            <a:r>
              <a:rPr sz="750" spc="-3" dirty="0">
                <a:latin typeface="Calibri"/>
                <a:cs typeface="Calibri"/>
              </a:rPr>
              <a:t>“Warning Banner” specific to </a:t>
            </a:r>
            <a:r>
              <a:rPr sz="750" dirty="0">
                <a:latin typeface="Calibri"/>
                <a:cs typeface="Calibri"/>
              </a:rPr>
              <a:t>DOL OJC </a:t>
            </a:r>
            <a:r>
              <a:rPr sz="750" spc="-3" dirty="0">
                <a:latin typeface="Calibri"/>
                <a:cs typeface="Calibri"/>
              </a:rPr>
              <a:t>users that </a:t>
            </a:r>
            <a:r>
              <a:rPr sz="750" dirty="0">
                <a:latin typeface="Calibri"/>
                <a:cs typeface="Calibri"/>
              </a:rPr>
              <a:t>you </a:t>
            </a:r>
            <a:r>
              <a:rPr sz="750" spc="-3" dirty="0" smtClean="0">
                <a:latin typeface="Calibri"/>
                <a:cs typeface="Calibri"/>
              </a:rPr>
              <a:t>should</a:t>
            </a:r>
            <a:r>
              <a:rPr lang="en-US" sz="750" spc="-3" dirty="0" smtClean="0">
                <a:latin typeface="Calibri"/>
                <a:cs typeface="Calibri"/>
              </a:rPr>
              <a:t> pay</a:t>
            </a:r>
            <a:r>
              <a:rPr sz="750" spc="72" dirty="0" smtClean="0">
                <a:latin typeface="Calibri"/>
                <a:cs typeface="Calibri"/>
              </a:rPr>
              <a:t> </a:t>
            </a:r>
            <a:r>
              <a:rPr sz="750" spc="-3" dirty="0">
                <a:latin typeface="Calibri"/>
                <a:cs typeface="Calibri"/>
              </a:rPr>
              <a:t>pay</a:t>
            </a:r>
            <a:endParaRPr sz="750" dirty="0">
              <a:latin typeface="Calibri"/>
              <a:cs typeface="Calibri"/>
            </a:endParaRPr>
          </a:p>
        </p:txBody>
      </p:sp>
      <p:sp>
        <p:nvSpPr>
          <p:cNvPr id="5" name="object 5"/>
          <p:cNvSpPr txBox="1"/>
          <p:nvPr/>
        </p:nvSpPr>
        <p:spPr>
          <a:xfrm>
            <a:off x="2857500" y="4590703"/>
            <a:ext cx="716540" cy="115416"/>
          </a:xfrm>
          <a:prstGeom prst="rect">
            <a:avLst/>
          </a:prstGeom>
          <a:solidFill>
            <a:srgbClr val="FFFF00"/>
          </a:solidFill>
        </p:spPr>
        <p:txBody>
          <a:bodyPr vert="horz" wrap="square" lIns="0" tIns="0" rIns="0" bIns="0" rtlCol="0">
            <a:spAutoFit/>
          </a:bodyPr>
          <a:lstStyle/>
          <a:p>
            <a:pPr>
              <a:lnSpc>
                <a:spcPts val="862"/>
              </a:lnSpc>
            </a:pPr>
            <a:r>
              <a:rPr sz="750" dirty="0">
                <a:latin typeface="Calibri"/>
                <a:cs typeface="Calibri"/>
              </a:rPr>
              <a:t>close </a:t>
            </a:r>
            <a:r>
              <a:rPr sz="750" spc="-3" dirty="0">
                <a:latin typeface="Calibri"/>
                <a:cs typeface="Calibri"/>
              </a:rPr>
              <a:t>attention</a:t>
            </a:r>
            <a:r>
              <a:rPr sz="750" spc="-41" dirty="0">
                <a:latin typeface="Calibri"/>
                <a:cs typeface="Calibri"/>
              </a:rPr>
              <a:t> </a:t>
            </a:r>
            <a:r>
              <a:rPr sz="750" spc="-3" dirty="0">
                <a:latin typeface="Calibri"/>
                <a:cs typeface="Calibri"/>
              </a:rPr>
              <a:t>to.</a:t>
            </a:r>
            <a:endParaRPr sz="750">
              <a:latin typeface="Calibri"/>
              <a:cs typeface="Calibri"/>
            </a:endParaRPr>
          </a:p>
        </p:txBody>
      </p:sp>
      <p:sp>
        <p:nvSpPr>
          <p:cNvPr id="6" name="object 6"/>
          <p:cNvSpPr/>
          <p:nvPr/>
        </p:nvSpPr>
        <p:spPr>
          <a:xfrm>
            <a:off x="2572087" y="1198072"/>
            <a:ext cx="4005088" cy="2403516"/>
          </a:xfrm>
          <a:prstGeom prst="rect">
            <a:avLst/>
          </a:prstGeom>
          <a:blipFill>
            <a:blip r:embed="rId2" cstate="print"/>
            <a:stretch>
              <a:fillRect/>
            </a:stretch>
          </a:blipFill>
        </p:spPr>
        <p:txBody>
          <a:bodyPr wrap="square" lIns="0" tIns="0" rIns="0" bIns="0" rtlCol="0"/>
          <a:lstStyle/>
          <a:p>
            <a:endParaRPr sz="1227"/>
          </a:p>
        </p:txBody>
      </p:sp>
    </p:spTree>
    <p:extLst>
      <p:ext uri="{BB962C8B-B14F-4D97-AF65-F5344CB8AC3E}">
        <p14:creationId xmlns:p14="http://schemas.microsoft.com/office/powerpoint/2010/main" val="1006882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37143" y="3285296"/>
            <a:ext cx="2595995" cy="124597"/>
          </a:xfrm>
          <a:prstGeom prst="rect">
            <a:avLst/>
          </a:prstGeom>
        </p:spPr>
        <p:txBody>
          <a:bodyPr vert="horz" wrap="square" lIns="0" tIns="9092" rIns="0" bIns="0" rtlCol="0">
            <a:spAutoFit/>
          </a:bodyPr>
          <a:lstStyle/>
          <a:p>
            <a:pPr marL="8659">
              <a:spcBef>
                <a:spcPts val="72"/>
              </a:spcBef>
            </a:pPr>
            <a:r>
              <a:rPr sz="750" dirty="0">
                <a:latin typeface="Calibri"/>
                <a:cs typeface="Calibri"/>
              </a:rPr>
              <a:t>From the </a:t>
            </a:r>
            <a:r>
              <a:rPr sz="750" spc="-3" dirty="0">
                <a:latin typeface="Calibri"/>
                <a:cs typeface="Calibri"/>
              </a:rPr>
              <a:t>General Information Page, please select </a:t>
            </a:r>
            <a:r>
              <a:rPr sz="750" dirty="0">
                <a:latin typeface="Calibri"/>
                <a:cs typeface="Calibri"/>
              </a:rPr>
              <a:t>the Request</a:t>
            </a:r>
            <a:r>
              <a:rPr sz="750" spc="-7" dirty="0">
                <a:latin typeface="Calibri"/>
                <a:cs typeface="Calibri"/>
              </a:rPr>
              <a:t> </a:t>
            </a:r>
            <a:r>
              <a:rPr sz="750" spc="-3" dirty="0">
                <a:latin typeface="Calibri"/>
                <a:cs typeface="Calibri"/>
              </a:rPr>
              <a:t>tab.</a:t>
            </a:r>
            <a:endParaRPr sz="750">
              <a:latin typeface="Calibri"/>
              <a:cs typeface="Calibri"/>
            </a:endParaRPr>
          </a:p>
        </p:txBody>
      </p:sp>
      <p:sp>
        <p:nvSpPr>
          <p:cNvPr id="3" name="object 3"/>
          <p:cNvSpPr/>
          <p:nvPr/>
        </p:nvSpPr>
        <p:spPr>
          <a:xfrm>
            <a:off x="2545773" y="623455"/>
            <a:ext cx="3935678" cy="2562533"/>
          </a:xfrm>
          <a:prstGeom prst="rect">
            <a:avLst/>
          </a:prstGeom>
          <a:blipFill>
            <a:blip r:embed="rId2" cstate="print"/>
            <a:stretch>
              <a:fillRect/>
            </a:stretch>
          </a:blipFill>
        </p:spPr>
        <p:txBody>
          <a:bodyPr wrap="square" lIns="0" tIns="0" rIns="0" bIns="0" rtlCol="0"/>
          <a:lstStyle/>
          <a:p>
            <a:endParaRPr sz="1227"/>
          </a:p>
        </p:txBody>
      </p:sp>
      <p:sp>
        <p:nvSpPr>
          <p:cNvPr id="4" name="object 4"/>
          <p:cNvSpPr/>
          <p:nvPr/>
        </p:nvSpPr>
        <p:spPr>
          <a:xfrm>
            <a:off x="2578200" y="3519539"/>
            <a:ext cx="3398512" cy="2306348"/>
          </a:xfrm>
          <a:prstGeom prst="rect">
            <a:avLst/>
          </a:prstGeom>
          <a:blipFill>
            <a:blip r:embed="rId3" cstate="print"/>
            <a:stretch>
              <a:fillRect/>
            </a:stretch>
          </a:blipFill>
        </p:spPr>
        <p:txBody>
          <a:bodyPr wrap="square" lIns="0" tIns="0" rIns="0" bIns="0" rtlCol="0"/>
          <a:lstStyle/>
          <a:p>
            <a:endParaRPr sz="1227"/>
          </a:p>
        </p:txBody>
      </p:sp>
    </p:spTree>
    <p:extLst>
      <p:ext uri="{BB962C8B-B14F-4D97-AF65-F5344CB8AC3E}">
        <p14:creationId xmlns:p14="http://schemas.microsoft.com/office/powerpoint/2010/main" val="1943515024"/>
      </p:ext>
    </p:extLst>
  </p:cSld>
  <p:clrMapOvr>
    <a:masterClrMapping/>
  </p:clrMapOvr>
</p:sld>
</file>

<file path=ppt/theme/theme1.xml><?xml version="1.0" encoding="utf-8"?>
<a:theme xmlns:a="http://schemas.openxmlformats.org/drawingml/2006/main" name="ELF WIOA briefing for OMB October 2014 edits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928A59662FD04D81280C5CA983A4A9" ma:contentTypeVersion="7" ma:contentTypeDescription="Create a new document." ma:contentTypeScope="" ma:versionID="490b2a2c946e549ce765287d052db121">
  <xsd:schema xmlns:xsd="http://www.w3.org/2001/XMLSchema" xmlns:xs="http://www.w3.org/2001/XMLSchema" xmlns:p="http://schemas.microsoft.com/office/2006/metadata/properties" xmlns:ns2="55f8ac96-1073-41f0-bfd3-4341b708bb02" targetNamespace="http://schemas.microsoft.com/office/2006/metadata/properties" ma:root="true" ma:fieldsID="5e697dcfc9f4ba2c19a6a982d4c7ed5e" ns2:_="">
    <xsd:import namespace="55f8ac96-1073-41f0-bfd3-4341b708bb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f8ac96-1073-41f0-bfd3-4341b708bb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4F66384-ACAD-4726-BF80-2AB8FC37F0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f8ac96-1073-41f0-bfd3-4341b708bb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C13145-46AA-4C83-8062-64E2AEDD4249}">
  <ds:schemaRefs>
    <ds:schemaRef ds:uri="http://schemas.microsoft.com/sharepoint/v3/contenttype/forms"/>
  </ds:schemaRefs>
</ds:datastoreItem>
</file>

<file path=customXml/itemProps3.xml><?xml version="1.0" encoding="utf-8"?>
<ds:datastoreItem xmlns:ds="http://schemas.openxmlformats.org/officeDocument/2006/customXml" ds:itemID="{EA2BF86D-7632-4BF6-9BDC-DA1D16C52D55}">
  <ds:schemaRefs>
    <ds:schemaRef ds:uri="55f8ac96-1073-41f0-bfd3-4341b708bb02"/>
    <ds:schemaRef ds:uri="http://schemas.microsoft.com/office/2006/documentManagement/types"/>
    <ds:schemaRef ds:uri="http://schemas.microsoft.com/office/2006/metadata/properties"/>
    <ds:schemaRef ds:uri="http://purl.org/dc/elements/1.1/"/>
    <ds:schemaRef ds:uri="http://www.w3.org/XML/1998/namespace"/>
    <ds:schemaRef ds:uri="http://purl.org/dc/dcmitype/"/>
    <ds:schemaRef ds:uri="http://schemas.openxmlformats.org/package/2006/metadata/core-properties"/>
    <ds:schemaRef ds:uri="http://purl.org/dc/term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19597</TotalTime>
  <Words>3075</Words>
  <Application>Microsoft Office PowerPoint</Application>
  <PresentationFormat>On-screen Show (4:3)</PresentationFormat>
  <Paragraphs>199</Paragraphs>
  <Slides>23</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Cambria</vt:lpstr>
      <vt:lpstr>Symbol</vt:lpstr>
      <vt:lpstr>Times New Roman</vt:lpstr>
      <vt:lpstr>ELF WIOA briefing for OMB October 2014 edits 2</vt:lpstr>
      <vt:lpstr>Job Corps Scholars Applicant Background Check Process Training</vt:lpstr>
      <vt:lpstr>Introductions </vt:lpstr>
      <vt:lpstr>AGENDA</vt:lpstr>
      <vt:lpstr>Background</vt:lpstr>
      <vt:lpstr>Requesting Credentials</vt:lpstr>
      <vt:lpstr>Credentials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 Corps and the  Workforce Innovation and Opportunity Act</dc:title>
  <dc:creator>Stephanie A. Fichter</dc:creator>
  <cp:lastModifiedBy>Hall, Daunta R. - ETA</cp:lastModifiedBy>
  <cp:revision>297</cp:revision>
  <cp:lastPrinted>2019-05-28T15:22:25Z</cp:lastPrinted>
  <dcterms:created xsi:type="dcterms:W3CDTF">2015-03-04T20:00:02Z</dcterms:created>
  <dcterms:modified xsi:type="dcterms:W3CDTF">2020-12-16T16:29:53Z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0x01010081928A59662FD04D81280C5CA983A4A9</vt:lpwstr>
  </property>
</Properties>
</file>